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Relationship Id="rId3" Type="http://schemas.openxmlformats.org/officeDocument/2006/relationships/image" Target="../media/image4.tif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1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7" Type="http://schemas.openxmlformats.org/officeDocument/2006/relationships/image" Target="../media/image2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4.tif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玩儿转算法面试"/>
          <p:cNvSpPr txBox="1"/>
          <p:nvPr>
            <p:ph type="ctrTitle"/>
          </p:nvPr>
        </p:nvSpPr>
        <p:spPr>
          <a:xfrm>
            <a:off x="1778000" y="3124539"/>
            <a:ext cx="20828000" cy="4648201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玩儿转算法面试</a:t>
            </a:r>
          </a:p>
        </p:txBody>
      </p:sp>
      <p:sp>
        <p:nvSpPr>
          <p:cNvPr id="120" name="liuyubobobo"/>
          <p:cNvSpPr txBox="1"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sp>
        <p:nvSpPr>
          <p:cNvPr id="238" name="digits 是数字字符串…"/>
          <p:cNvSpPr txBox="1"/>
          <p:nvPr/>
        </p:nvSpPr>
        <p:spPr>
          <a:xfrm>
            <a:off x="2331145" y="4368800"/>
            <a:ext cx="19721710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digits 是数字字符串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s(digits) 是digits所能代表的字母字符串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s(digits[0…n-1]) 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= letter(digits[0]) + s(digits[1…n-1])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= letter(digits[0]) + letter(digits[1]) + s(digits[2…n-1])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= 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回溯法是经典人工智能的基础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回溯法是经典人工智能的基础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555" name="求n皇后问题的所有解"/>
          <p:cNvSpPr txBox="1"/>
          <p:nvPr/>
        </p:nvSpPr>
        <p:spPr>
          <a:xfrm>
            <a:off x="1327150" y="4038599"/>
            <a:ext cx="81661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求n皇后问题的所有解</a:t>
            </a:r>
          </a:p>
        </p:txBody>
      </p:sp>
      <p:pic>
        <p:nvPicPr>
          <p:cNvPr id="15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416" y="3704855"/>
            <a:ext cx="9088884" cy="9722993"/>
          </a:xfrm>
          <a:prstGeom prst="rect">
            <a:avLst/>
          </a:prstGeom>
          <a:ln w="12700">
            <a:miter lim="400000"/>
          </a:ln>
        </p:spPr>
      </p:pic>
      <p:sp>
        <p:nvSpPr>
          <p:cNvPr id="1557" name="n个皇后摆放在n*n的棋盘格中，使得横、竖和两个对角线方向均不会同时出现两个皇后。"/>
          <p:cNvSpPr txBox="1"/>
          <p:nvPr/>
        </p:nvSpPr>
        <p:spPr>
          <a:xfrm>
            <a:off x="1327150" y="7111999"/>
            <a:ext cx="11219756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n个皇后摆放在n*n的棋盘格中，使得横、竖和两个对角线方向均不会同时出现两个皇后。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7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560" name="[…"/>
          <p:cNvSpPr txBox="1"/>
          <p:nvPr/>
        </p:nvSpPr>
        <p:spPr>
          <a:xfrm>
            <a:off x="2368550" y="3841951"/>
            <a:ext cx="8166100" cy="944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[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[".Q..",  // Solution 1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"...Q",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"Q...",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"..Q."],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["..Q.",  // Solution 2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"Q...",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"...Q",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  ".Q.."]</a:t>
            </a:r>
          </a:p>
          <a:p>
            <a:pPr algn="l">
              <a:lnSpc>
                <a:spcPct val="150000"/>
              </a:lnSpc>
              <a:defRPr sz="4000">
                <a:latin typeface="Menlo"/>
                <a:ea typeface="Menlo"/>
                <a:cs typeface="Menlo"/>
                <a:sym typeface="Menlo"/>
              </a:defRPr>
            </a:pPr>
            <a:r>
              <a:t>]</a:t>
            </a:r>
          </a:p>
        </p:txBody>
      </p:sp>
      <p:pic>
        <p:nvPicPr>
          <p:cNvPr id="15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416" y="3704855"/>
            <a:ext cx="9088884" cy="9722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564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5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6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7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8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9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0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1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2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3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4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5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6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7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8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9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582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3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4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5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6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7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8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9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0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1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2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3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4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5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6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7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00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1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2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3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4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5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6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7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8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9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0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1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2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3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4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5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18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9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0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1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2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3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4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5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6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7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8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9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0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1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2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3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36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7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8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9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0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1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2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3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4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5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6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7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8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9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0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1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54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5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6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7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8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9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0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1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2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3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4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5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6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7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8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9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72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3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4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5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6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7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8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9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0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1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2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3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4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5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6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7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实践：解决17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690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1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2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3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4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5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6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7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8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9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0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1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2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3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4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5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08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9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0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1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2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3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4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5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6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7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8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9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0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1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2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3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26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7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8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9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0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1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2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3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4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5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6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7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8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9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0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1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44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5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6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7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8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9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0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1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2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3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4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5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6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7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8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9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62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3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4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5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6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7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8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9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0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1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2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3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4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5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6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7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80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1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2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3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4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5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6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7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8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9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0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1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2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3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4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5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798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9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0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1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2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3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4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5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6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7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8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9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0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1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2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3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816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7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8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9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0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1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2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3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4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5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6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7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8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9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0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1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834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5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6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7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8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9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0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1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2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3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4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5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6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7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8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9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852" name="Square"/>
          <p:cNvSpPr/>
          <p:nvPr/>
        </p:nvSpPr>
        <p:spPr>
          <a:xfrm>
            <a:off x="12242800" y="6553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3" name="Square"/>
          <p:cNvSpPr/>
          <p:nvPr/>
        </p:nvSpPr>
        <p:spPr>
          <a:xfrm>
            <a:off x="142494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4" name="Square"/>
          <p:cNvSpPr/>
          <p:nvPr/>
        </p:nvSpPr>
        <p:spPr>
          <a:xfrm>
            <a:off x="82296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5" name="Square"/>
          <p:cNvSpPr/>
          <p:nvPr/>
        </p:nvSpPr>
        <p:spPr>
          <a:xfrm>
            <a:off x="102362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6" name="Square"/>
          <p:cNvSpPr/>
          <p:nvPr/>
        </p:nvSpPr>
        <p:spPr>
          <a:xfrm>
            <a:off x="122428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7" name="Square"/>
          <p:cNvSpPr/>
          <p:nvPr/>
        </p:nvSpPr>
        <p:spPr>
          <a:xfrm>
            <a:off x="122428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8" name="Square"/>
          <p:cNvSpPr/>
          <p:nvPr/>
        </p:nvSpPr>
        <p:spPr>
          <a:xfrm>
            <a:off x="14249400" y="10566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9" name="Square"/>
          <p:cNvSpPr/>
          <p:nvPr/>
        </p:nvSpPr>
        <p:spPr>
          <a:xfrm>
            <a:off x="82296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0" name="Square"/>
          <p:cNvSpPr/>
          <p:nvPr/>
        </p:nvSpPr>
        <p:spPr>
          <a:xfrm>
            <a:off x="10236200" y="8559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1" name="Square"/>
          <p:cNvSpPr/>
          <p:nvPr/>
        </p:nvSpPr>
        <p:spPr>
          <a:xfrm>
            <a:off x="82296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2" name="Square"/>
          <p:cNvSpPr/>
          <p:nvPr/>
        </p:nvSpPr>
        <p:spPr>
          <a:xfrm>
            <a:off x="10236200" y="6553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3" name="Square"/>
          <p:cNvSpPr/>
          <p:nvPr/>
        </p:nvSpPr>
        <p:spPr>
          <a:xfrm>
            <a:off x="8229600" y="4546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4" name="Square"/>
          <p:cNvSpPr/>
          <p:nvPr/>
        </p:nvSpPr>
        <p:spPr>
          <a:xfrm>
            <a:off x="102362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5" name="Square"/>
          <p:cNvSpPr/>
          <p:nvPr/>
        </p:nvSpPr>
        <p:spPr>
          <a:xfrm>
            <a:off x="122428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6" name="Square"/>
          <p:cNvSpPr/>
          <p:nvPr/>
        </p:nvSpPr>
        <p:spPr>
          <a:xfrm>
            <a:off x="14249400" y="4546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67" name="Square"/>
          <p:cNvSpPr/>
          <p:nvPr/>
        </p:nvSpPr>
        <p:spPr>
          <a:xfrm>
            <a:off x="14249400" y="6553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什么是回溯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什么是回溯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870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1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2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3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4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5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6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7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8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79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0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1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2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3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4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5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6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6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roup"/>
          <p:cNvGrpSpPr/>
          <p:nvPr/>
        </p:nvGrpSpPr>
        <p:grpSpPr>
          <a:xfrm>
            <a:off x="12366041" y="4782542"/>
            <a:ext cx="11023363" cy="2928938"/>
            <a:chOff x="0" y="0"/>
            <a:chExt cx="11023362" cy="2928937"/>
          </a:xfrm>
        </p:grpSpPr>
        <p:sp>
          <p:nvSpPr>
            <p:cNvPr id="1888" name="Line"/>
            <p:cNvSpPr/>
            <p:nvPr/>
          </p:nvSpPr>
          <p:spPr>
            <a:xfrm flipH="1" flipV="1">
              <a:off x="5388558" y="126999"/>
              <a:ext cx="1851119" cy="185112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89" name="Line"/>
            <p:cNvSpPr/>
            <p:nvPr/>
          </p:nvSpPr>
          <p:spPr>
            <a:xfrm flipH="1" flipV="1">
              <a:off x="6066964" y="48921"/>
              <a:ext cx="4305949" cy="18061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90" name="Line"/>
            <p:cNvSpPr/>
            <p:nvPr/>
          </p:nvSpPr>
          <p:spPr>
            <a:xfrm flipV="1">
              <a:off x="3766551" y="0"/>
              <a:ext cx="1495009" cy="19039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91" name="Line"/>
            <p:cNvSpPr/>
            <p:nvPr/>
          </p:nvSpPr>
          <p:spPr>
            <a:xfrm flipV="1">
              <a:off x="575230" y="33337"/>
              <a:ext cx="3822729" cy="183731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92" name="0"/>
            <p:cNvSpPr/>
            <p:nvPr/>
          </p:nvSpPr>
          <p:spPr>
            <a:xfrm>
              <a:off x="0" y="1658937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93" name="1"/>
            <p:cNvSpPr/>
            <p:nvPr/>
          </p:nvSpPr>
          <p:spPr>
            <a:xfrm>
              <a:off x="3239744" y="1658937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94" name="2"/>
            <p:cNvSpPr/>
            <p:nvPr/>
          </p:nvSpPr>
          <p:spPr>
            <a:xfrm>
              <a:off x="6479487" y="1658937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95" name="3"/>
            <p:cNvSpPr/>
            <p:nvPr/>
          </p:nvSpPr>
          <p:spPr>
            <a:xfrm>
              <a:off x="9719230" y="1658937"/>
              <a:ext cx="1304133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897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898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9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0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1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2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3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4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5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6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7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8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9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0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1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2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3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4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  <p:sp>
        <p:nvSpPr>
          <p:cNvPr id="1915" name="row1"/>
          <p:cNvSpPr txBox="1"/>
          <p:nvPr/>
        </p:nvSpPr>
        <p:spPr>
          <a:xfrm>
            <a:off x="9894546" y="66678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5" grpId="1"/>
      <p:bldP build="whole" bldLvl="1" animBg="1" rev="0" advAuto="0" spid="1896" grpId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roup"/>
          <p:cNvGrpSpPr/>
          <p:nvPr/>
        </p:nvGrpSpPr>
        <p:grpSpPr>
          <a:xfrm>
            <a:off x="10181641" y="7521718"/>
            <a:ext cx="6096969" cy="2818160"/>
            <a:chOff x="0" y="0"/>
            <a:chExt cx="6096968" cy="2818159"/>
          </a:xfrm>
        </p:grpSpPr>
        <p:sp>
          <p:nvSpPr>
            <p:cNvPr id="1917" name="Line"/>
            <p:cNvSpPr/>
            <p:nvPr/>
          </p:nvSpPr>
          <p:spPr>
            <a:xfrm flipH="1" flipV="1">
              <a:off x="3008290" y="-1"/>
              <a:ext cx="771053" cy="185112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18" name="Line"/>
            <p:cNvSpPr/>
            <p:nvPr/>
          </p:nvSpPr>
          <p:spPr>
            <a:xfrm flipH="1" flipV="1">
              <a:off x="3222164" y="22484"/>
              <a:ext cx="2219694" cy="180615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2111240" y="74126"/>
              <a:ext cx="646624" cy="1702867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559801" y="6900"/>
              <a:ext cx="1856958" cy="183731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21" name="0"/>
            <p:cNvSpPr/>
            <p:nvPr/>
          </p:nvSpPr>
          <p:spPr>
            <a:xfrm>
              <a:off x="0" y="1548159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22" name="1"/>
            <p:cNvSpPr/>
            <p:nvPr/>
          </p:nvSpPr>
          <p:spPr>
            <a:xfrm>
              <a:off x="1597611" y="1548159"/>
              <a:ext cx="1304133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23" name="2"/>
            <p:cNvSpPr/>
            <p:nvPr/>
          </p:nvSpPr>
          <p:spPr>
            <a:xfrm>
              <a:off x="3195224" y="1548159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24" name="3"/>
            <p:cNvSpPr/>
            <p:nvPr/>
          </p:nvSpPr>
          <p:spPr>
            <a:xfrm>
              <a:off x="4792836" y="1548159"/>
              <a:ext cx="1304133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926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927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8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9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0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1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2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3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4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5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6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7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8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9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0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1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2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43" name="Line"/>
          <p:cNvSpPr/>
          <p:nvPr/>
        </p:nvSpPr>
        <p:spPr>
          <a:xfrm flipH="1" flipV="1">
            <a:off x="17754599" y="4909541"/>
            <a:ext cx="1851119" cy="185112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44" name="Line"/>
          <p:cNvSpPr/>
          <p:nvPr/>
        </p:nvSpPr>
        <p:spPr>
          <a:xfrm flipH="1" flipV="1">
            <a:off x="18433006" y="4831463"/>
            <a:ext cx="4305948" cy="180615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45" name="Line"/>
          <p:cNvSpPr/>
          <p:nvPr/>
        </p:nvSpPr>
        <p:spPr>
          <a:xfrm flipV="1">
            <a:off x="16132592" y="4782542"/>
            <a:ext cx="1495009" cy="190399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46" name="Line"/>
          <p:cNvSpPr/>
          <p:nvPr/>
        </p:nvSpPr>
        <p:spPr>
          <a:xfrm flipV="1">
            <a:off x="12941271" y="4815879"/>
            <a:ext cx="3822730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47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  <p:sp>
        <p:nvSpPr>
          <p:cNvPr id="1948" name="0"/>
          <p:cNvSpPr/>
          <p:nvPr/>
        </p:nvSpPr>
        <p:spPr>
          <a:xfrm>
            <a:off x="12366041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49" name="1"/>
          <p:cNvSpPr/>
          <p:nvPr/>
        </p:nvSpPr>
        <p:spPr>
          <a:xfrm>
            <a:off x="15605785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50" name="2"/>
          <p:cNvSpPr/>
          <p:nvPr/>
        </p:nvSpPr>
        <p:spPr>
          <a:xfrm>
            <a:off x="18845528" y="6441479"/>
            <a:ext cx="13041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51" name="3"/>
          <p:cNvSpPr/>
          <p:nvPr/>
        </p:nvSpPr>
        <p:spPr>
          <a:xfrm>
            <a:off x="22085272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52" name="row1"/>
          <p:cNvSpPr txBox="1"/>
          <p:nvPr/>
        </p:nvSpPr>
        <p:spPr>
          <a:xfrm>
            <a:off x="9894546" y="66678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row1</a:t>
            </a:r>
          </a:p>
        </p:txBody>
      </p:sp>
      <p:sp>
        <p:nvSpPr>
          <p:cNvPr id="1953" name="row2"/>
          <p:cNvSpPr txBox="1"/>
          <p:nvPr/>
        </p:nvSpPr>
        <p:spPr>
          <a:xfrm>
            <a:off x="17311346" y="92586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3" grpId="1"/>
      <p:bldP build="whole" bldLvl="1" animBg="1" rev="0" advAuto="0" spid="1925" grpId="2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Line"/>
          <p:cNvSpPr/>
          <p:nvPr/>
        </p:nvSpPr>
        <p:spPr>
          <a:xfrm flipH="1" flipV="1">
            <a:off x="13189931" y="7521718"/>
            <a:ext cx="771053" cy="1851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56" name="Line"/>
          <p:cNvSpPr/>
          <p:nvPr/>
        </p:nvSpPr>
        <p:spPr>
          <a:xfrm flipH="1" flipV="1">
            <a:off x="13403805" y="7544203"/>
            <a:ext cx="2219694" cy="180614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57" name="Line"/>
          <p:cNvSpPr/>
          <p:nvPr/>
        </p:nvSpPr>
        <p:spPr>
          <a:xfrm flipV="1">
            <a:off x="12292881" y="7595844"/>
            <a:ext cx="646624" cy="1702867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58" name="Line"/>
          <p:cNvSpPr/>
          <p:nvPr/>
        </p:nvSpPr>
        <p:spPr>
          <a:xfrm flipV="1">
            <a:off x="10741442" y="7528618"/>
            <a:ext cx="1856958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5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1960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1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2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3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4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5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6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7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8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9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0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1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2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3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4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5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6" name="Line"/>
          <p:cNvSpPr/>
          <p:nvPr/>
        </p:nvSpPr>
        <p:spPr>
          <a:xfrm flipH="1" flipV="1">
            <a:off x="17754599" y="4909541"/>
            <a:ext cx="1851119" cy="185112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7" name="Line"/>
          <p:cNvSpPr/>
          <p:nvPr/>
        </p:nvSpPr>
        <p:spPr>
          <a:xfrm flipH="1" flipV="1">
            <a:off x="18433006" y="4831463"/>
            <a:ext cx="4305948" cy="180615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8" name="Line"/>
          <p:cNvSpPr/>
          <p:nvPr/>
        </p:nvSpPr>
        <p:spPr>
          <a:xfrm flipV="1">
            <a:off x="16132592" y="4782542"/>
            <a:ext cx="1495009" cy="190399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9" name="Line"/>
          <p:cNvSpPr/>
          <p:nvPr/>
        </p:nvSpPr>
        <p:spPr>
          <a:xfrm flipV="1">
            <a:off x="12941271" y="4815879"/>
            <a:ext cx="3822730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80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  <p:sp>
        <p:nvSpPr>
          <p:cNvPr id="1981" name="0"/>
          <p:cNvSpPr/>
          <p:nvPr/>
        </p:nvSpPr>
        <p:spPr>
          <a:xfrm>
            <a:off x="12366041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82" name="1"/>
          <p:cNvSpPr/>
          <p:nvPr/>
        </p:nvSpPr>
        <p:spPr>
          <a:xfrm>
            <a:off x="15605785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83" name="2"/>
          <p:cNvSpPr/>
          <p:nvPr/>
        </p:nvSpPr>
        <p:spPr>
          <a:xfrm>
            <a:off x="18845528" y="6441479"/>
            <a:ext cx="1304133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84" name="3"/>
          <p:cNvSpPr/>
          <p:nvPr/>
        </p:nvSpPr>
        <p:spPr>
          <a:xfrm>
            <a:off x="22085272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85" name="0"/>
          <p:cNvSpPr/>
          <p:nvPr/>
        </p:nvSpPr>
        <p:spPr>
          <a:xfrm>
            <a:off x="10181641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86" name="1"/>
          <p:cNvSpPr/>
          <p:nvPr/>
        </p:nvSpPr>
        <p:spPr>
          <a:xfrm>
            <a:off x="11779253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87" name="2"/>
          <p:cNvSpPr/>
          <p:nvPr/>
        </p:nvSpPr>
        <p:spPr>
          <a:xfrm>
            <a:off x="13376865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88" name="3"/>
          <p:cNvSpPr/>
          <p:nvPr/>
        </p:nvSpPr>
        <p:spPr>
          <a:xfrm>
            <a:off x="14974478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89" name="row1"/>
          <p:cNvSpPr txBox="1"/>
          <p:nvPr/>
        </p:nvSpPr>
        <p:spPr>
          <a:xfrm>
            <a:off x="9894546" y="66678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row1</a:t>
            </a:r>
          </a:p>
        </p:txBody>
      </p:sp>
      <p:sp>
        <p:nvSpPr>
          <p:cNvPr id="1990" name="row2"/>
          <p:cNvSpPr txBox="1"/>
          <p:nvPr/>
        </p:nvSpPr>
        <p:spPr>
          <a:xfrm>
            <a:off x="17311346" y="92586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6" name="Group"/>
          <p:cNvGrpSpPr/>
          <p:nvPr/>
        </p:nvGrpSpPr>
        <p:grpSpPr>
          <a:xfrm>
            <a:off x="10181641" y="7528618"/>
            <a:ext cx="2901744" cy="2811260"/>
            <a:chOff x="0" y="0"/>
            <a:chExt cx="2901743" cy="2811258"/>
          </a:xfrm>
        </p:grpSpPr>
        <p:sp>
          <p:nvSpPr>
            <p:cNvPr id="1992" name="Line"/>
            <p:cNvSpPr/>
            <p:nvPr/>
          </p:nvSpPr>
          <p:spPr>
            <a:xfrm flipV="1">
              <a:off x="2111240" y="67225"/>
              <a:ext cx="646624" cy="1702867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93" name="Line"/>
            <p:cNvSpPr/>
            <p:nvPr/>
          </p:nvSpPr>
          <p:spPr>
            <a:xfrm flipV="1">
              <a:off x="559801" y="-1"/>
              <a:ext cx="1856958" cy="183731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94" name="0"/>
            <p:cNvSpPr/>
            <p:nvPr/>
          </p:nvSpPr>
          <p:spPr>
            <a:xfrm>
              <a:off x="0" y="1541258"/>
              <a:ext cx="1304132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95" name="1"/>
            <p:cNvSpPr/>
            <p:nvPr/>
          </p:nvSpPr>
          <p:spPr>
            <a:xfrm>
              <a:off x="1597611" y="1541258"/>
              <a:ext cx="1304133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97" name="Line"/>
          <p:cNvSpPr/>
          <p:nvPr/>
        </p:nvSpPr>
        <p:spPr>
          <a:xfrm flipH="1" flipV="1">
            <a:off x="13189931" y="7521718"/>
            <a:ext cx="771053" cy="185111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98" name="Line"/>
          <p:cNvSpPr/>
          <p:nvPr/>
        </p:nvSpPr>
        <p:spPr>
          <a:xfrm flipH="1" flipV="1">
            <a:off x="13403805" y="7544203"/>
            <a:ext cx="2219694" cy="180614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99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2000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1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2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3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4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5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6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7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8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9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0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1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2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3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4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5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16" name="Line"/>
          <p:cNvSpPr/>
          <p:nvPr/>
        </p:nvSpPr>
        <p:spPr>
          <a:xfrm flipH="1" flipV="1">
            <a:off x="17754599" y="4909541"/>
            <a:ext cx="1851119" cy="185112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7" name="Line"/>
          <p:cNvSpPr/>
          <p:nvPr/>
        </p:nvSpPr>
        <p:spPr>
          <a:xfrm flipH="1" flipV="1">
            <a:off x="18433006" y="4831463"/>
            <a:ext cx="4305948" cy="180615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8" name="Line"/>
          <p:cNvSpPr/>
          <p:nvPr/>
        </p:nvSpPr>
        <p:spPr>
          <a:xfrm flipV="1">
            <a:off x="16132592" y="4782542"/>
            <a:ext cx="1495009" cy="190399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9" name="Line"/>
          <p:cNvSpPr/>
          <p:nvPr/>
        </p:nvSpPr>
        <p:spPr>
          <a:xfrm flipV="1">
            <a:off x="12941271" y="4815879"/>
            <a:ext cx="3822730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20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  <p:sp>
        <p:nvSpPr>
          <p:cNvPr id="2021" name="0"/>
          <p:cNvSpPr/>
          <p:nvPr/>
        </p:nvSpPr>
        <p:spPr>
          <a:xfrm>
            <a:off x="12366041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22" name="1"/>
          <p:cNvSpPr/>
          <p:nvPr/>
        </p:nvSpPr>
        <p:spPr>
          <a:xfrm>
            <a:off x="15605785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23" name="2"/>
          <p:cNvSpPr/>
          <p:nvPr/>
        </p:nvSpPr>
        <p:spPr>
          <a:xfrm>
            <a:off x="18845528" y="6441479"/>
            <a:ext cx="13041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24" name="3"/>
          <p:cNvSpPr/>
          <p:nvPr/>
        </p:nvSpPr>
        <p:spPr>
          <a:xfrm>
            <a:off x="22085272" y="6441479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25" name="2"/>
          <p:cNvSpPr/>
          <p:nvPr/>
        </p:nvSpPr>
        <p:spPr>
          <a:xfrm>
            <a:off x="13376865" y="9069877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26" name="3"/>
          <p:cNvSpPr/>
          <p:nvPr/>
        </p:nvSpPr>
        <p:spPr>
          <a:xfrm>
            <a:off x="14974478" y="9069877"/>
            <a:ext cx="1304132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27" name="row1"/>
          <p:cNvSpPr txBox="1"/>
          <p:nvPr/>
        </p:nvSpPr>
        <p:spPr>
          <a:xfrm>
            <a:off x="9894546" y="66678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row1</a:t>
            </a:r>
          </a:p>
        </p:txBody>
      </p:sp>
      <p:sp>
        <p:nvSpPr>
          <p:cNvPr id="2028" name="row2"/>
          <p:cNvSpPr txBox="1"/>
          <p:nvPr/>
        </p:nvSpPr>
        <p:spPr>
          <a:xfrm>
            <a:off x="17311346" y="92586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6" grpId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Line"/>
          <p:cNvSpPr/>
          <p:nvPr/>
        </p:nvSpPr>
        <p:spPr>
          <a:xfrm flipV="1">
            <a:off x="12292881" y="7595844"/>
            <a:ext cx="646624" cy="1702867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1" name="Line"/>
          <p:cNvSpPr/>
          <p:nvPr/>
        </p:nvSpPr>
        <p:spPr>
          <a:xfrm flipV="1">
            <a:off x="10741442" y="7528618"/>
            <a:ext cx="1856958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2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2033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4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5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6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7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8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9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0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1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2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3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4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5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6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7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8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49" name="Line"/>
          <p:cNvSpPr/>
          <p:nvPr/>
        </p:nvSpPr>
        <p:spPr>
          <a:xfrm flipH="1" flipV="1">
            <a:off x="17754599" y="4909541"/>
            <a:ext cx="1851119" cy="185112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50" name="Line"/>
          <p:cNvSpPr/>
          <p:nvPr/>
        </p:nvSpPr>
        <p:spPr>
          <a:xfrm flipH="1" flipV="1">
            <a:off x="18433006" y="4831463"/>
            <a:ext cx="4305948" cy="180615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51" name="Line"/>
          <p:cNvSpPr/>
          <p:nvPr/>
        </p:nvSpPr>
        <p:spPr>
          <a:xfrm flipV="1">
            <a:off x="16132592" y="4782542"/>
            <a:ext cx="1495009" cy="1903993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52" name="Line"/>
          <p:cNvSpPr/>
          <p:nvPr/>
        </p:nvSpPr>
        <p:spPr>
          <a:xfrm flipV="1">
            <a:off x="12941271" y="4815879"/>
            <a:ext cx="3822730" cy="1837318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53" name="解决n皇后问题"/>
          <p:cNvSpPr/>
          <p:nvPr/>
        </p:nvSpPr>
        <p:spPr>
          <a:xfrm>
            <a:off x="15016112" y="3850679"/>
            <a:ext cx="5222976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解决n皇后问题</a:t>
            </a:r>
          </a:p>
        </p:txBody>
      </p:sp>
      <p:sp>
        <p:nvSpPr>
          <p:cNvPr id="2054" name="0"/>
          <p:cNvSpPr/>
          <p:nvPr/>
        </p:nvSpPr>
        <p:spPr>
          <a:xfrm>
            <a:off x="12366041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055" name="1"/>
          <p:cNvSpPr/>
          <p:nvPr/>
        </p:nvSpPr>
        <p:spPr>
          <a:xfrm>
            <a:off x="15605785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56" name="2"/>
          <p:cNvSpPr/>
          <p:nvPr/>
        </p:nvSpPr>
        <p:spPr>
          <a:xfrm>
            <a:off x="18845528" y="6441479"/>
            <a:ext cx="1304133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57" name="3"/>
          <p:cNvSpPr/>
          <p:nvPr/>
        </p:nvSpPr>
        <p:spPr>
          <a:xfrm>
            <a:off x="22085272" y="6441479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58" name="2"/>
          <p:cNvSpPr/>
          <p:nvPr/>
        </p:nvSpPr>
        <p:spPr>
          <a:xfrm>
            <a:off x="10181641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59" name="3"/>
          <p:cNvSpPr/>
          <p:nvPr/>
        </p:nvSpPr>
        <p:spPr>
          <a:xfrm>
            <a:off x="11779253" y="9069877"/>
            <a:ext cx="130413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60" name="row1"/>
          <p:cNvSpPr txBox="1"/>
          <p:nvPr/>
        </p:nvSpPr>
        <p:spPr>
          <a:xfrm>
            <a:off x="9894546" y="6667896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row1</a:t>
            </a:r>
          </a:p>
        </p:txBody>
      </p:sp>
      <p:sp>
        <p:nvSpPr>
          <p:cNvPr id="2061" name="row2"/>
          <p:cNvSpPr txBox="1"/>
          <p:nvPr/>
        </p:nvSpPr>
        <p:spPr>
          <a:xfrm>
            <a:off x="13750861" y="9196877"/>
            <a:ext cx="22035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row2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2064" name="Square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5" name="Square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6" name="Square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7" name="Square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8" name="Square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9" name="Square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0" name="Square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1" name="Square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2" name="Square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3" name="Square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4" name="Square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5" name="Square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6" name="Square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7" name="Square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8" name="Square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9" name="Square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80" name="快速判断不合法的情况"/>
          <p:cNvSpPr txBox="1"/>
          <p:nvPr/>
        </p:nvSpPr>
        <p:spPr>
          <a:xfrm>
            <a:off x="10986746" y="4940299"/>
            <a:ext cx="1071007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快速判断不合法的情况</a:t>
            </a:r>
          </a:p>
        </p:txBody>
      </p:sp>
      <p:sp>
        <p:nvSpPr>
          <p:cNvPr id="2081" name="竖向：col[i]表示第i列被占用"/>
          <p:cNvSpPr txBox="1"/>
          <p:nvPr/>
        </p:nvSpPr>
        <p:spPr>
          <a:xfrm>
            <a:off x="10986746" y="6946899"/>
            <a:ext cx="1071007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竖向：col[i]表示第i列被占用</a:t>
            </a:r>
          </a:p>
        </p:txBody>
      </p:sp>
      <p:sp>
        <p:nvSpPr>
          <p:cNvPr id="2082" name="对角线1：dia1[i]表示第i对角线1被占用"/>
          <p:cNvSpPr txBox="1"/>
          <p:nvPr/>
        </p:nvSpPr>
        <p:spPr>
          <a:xfrm>
            <a:off x="10986746" y="8699499"/>
            <a:ext cx="1306750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对角线1：dia1[i]表示第i对角线1被占用</a:t>
            </a:r>
          </a:p>
        </p:txBody>
      </p:sp>
      <p:sp>
        <p:nvSpPr>
          <p:cNvPr id="2083" name="对角线2：dia2[i]表示第i对角线2被占用"/>
          <p:cNvSpPr txBox="1"/>
          <p:nvPr/>
        </p:nvSpPr>
        <p:spPr>
          <a:xfrm>
            <a:off x="10986746" y="10452099"/>
            <a:ext cx="1306750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对角线2：dia2[i]表示第i对角线2被占用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1" grpId="2"/>
      <p:bldP build="whole" bldLvl="1" animBg="1" rev="0" advAuto="0" spid="2080" grpId="1"/>
      <p:bldP build="whole" bldLvl="1" animBg="1" rev="0" advAuto="0" spid="2083" grpId="4"/>
      <p:bldP build="whole" bldLvl="1" animBg="1" rev="0" advAuto="0" spid="2082" grpId="3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2086" name="1 2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2087" name="2 3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sp>
        <p:nvSpPr>
          <p:cNvPr id="2088" name="3 0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3 0</a:t>
            </a:r>
          </a:p>
        </p:txBody>
      </p:sp>
      <p:sp>
        <p:nvSpPr>
          <p:cNvPr id="2089" name="3 1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3 1</a:t>
            </a:r>
          </a:p>
        </p:txBody>
      </p:sp>
      <p:sp>
        <p:nvSpPr>
          <p:cNvPr id="2090" name="3 2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3 2</a:t>
            </a:r>
          </a:p>
        </p:txBody>
      </p:sp>
      <p:sp>
        <p:nvSpPr>
          <p:cNvPr id="2091" name="2 2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2 2</a:t>
            </a:r>
          </a:p>
        </p:txBody>
      </p:sp>
      <p:sp>
        <p:nvSpPr>
          <p:cNvPr id="2092" name="3 3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3 3</a:t>
            </a:r>
          </a:p>
        </p:txBody>
      </p:sp>
      <p:sp>
        <p:nvSpPr>
          <p:cNvPr id="2093" name="2 0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2 0</a:t>
            </a:r>
          </a:p>
        </p:txBody>
      </p:sp>
      <p:sp>
        <p:nvSpPr>
          <p:cNvPr id="2094" name="2 1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2 1</a:t>
            </a:r>
          </a:p>
        </p:txBody>
      </p:sp>
      <p:sp>
        <p:nvSpPr>
          <p:cNvPr id="2095" name="1 0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1 0</a:t>
            </a:r>
          </a:p>
        </p:txBody>
      </p:sp>
      <p:sp>
        <p:nvSpPr>
          <p:cNvPr id="2096" name="1 1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1 1</a:t>
            </a:r>
          </a:p>
        </p:txBody>
      </p:sp>
      <p:sp>
        <p:nvSpPr>
          <p:cNvPr id="2097" name="0 0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0 0</a:t>
            </a:r>
          </a:p>
        </p:txBody>
      </p:sp>
      <p:sp>
        <p:nvSpPr>
          <p:cNvPr id="2098" name="0 1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0 1</a:t>
            </a:r>
          </a:p>
        </p:txBody>
      </p:sp>
      <p:sp>
        <p:nvSpPr>
          <p:cNvPr id="2099" name="0 2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0 2</a:t>
            </a:r>
          </a:p>
        </p:txBody>
      </p:sp>
      <p:sp>
        <p:nvSpPr>
          <p:cNvPr id="2100" name="0 3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0 3</a:t>
            </a:r>
          </a:p>
        </p:txBody>
      </p:sp>
      <p:sp>
        <p:nvSpPr>
          <p:cNvPr id="2101" name="1 3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2102" name="对角线1："/>
          <p:cNvSpPr txBox="1"/>
          <p:nvPr/>
        </p:nvSpPr>
        <p:spPr>
          <a:xfrm>
            <a:off x="13741398" y="5321299"/>
            <a:ext cx="453906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对角线1：</a:t>
            </a:r>
          </a:p>
        </p:txBody>
      </p:sp>
      <p:grpSp>
        <p:nvGrpSpPr>
          <p:cNvPr id="2110" name="Group"/>
          <p:cNvGrpSpPr/>
          <p:nvPr/>
        </p:nvGrpSpPr>
        <p:grpSpPr>
          <a:xfrm>
            <a:off x="1092200" y="3810000"/>
            <a:ext cx="9464246" cy="9296400"/>
            <a:chOff x="0" y="0"/>
            <a:chExt cx="9464245" cy="9296399"/>
          </a:xfrm>
        </p:grpSpPr>
        <p:sp>
          <p:nvSpPr>
            <p:cNvPr id="2103" name="Line"/>
            <p:cNvSpPr/>
            <p:nvPr/>
          </p:nvSpPr>
          <p:spPr>
            <a:xfrm flipV="1">
              <a:off x="0" y="-1"/>
              <a:ext cx="3124201" cy="3124202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4" name="Line"/>
            <p:cNvSpPr/>
            <p:nvPr/>
          </p:nvSpPr>
          <p:spPr>
            <a:xfrm flipV="1">
              <a:off x="279399" y="118384"/>
              <a:ext cx="4783817" cy="4783816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5" name="Line"/>
            <p:cNvSpPr/>
            <p:nvPr/>
          </p:nvSpPr>
          <p:spPr>
            <a:xfrm flipV="1">
              <a:off x="76199" y="127000"/>
              <a:ext cx="6985001" cy="69342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6" name="Line"/>
            <p:cNvSpPr/>
            <p:nvPr/>
          </p:nvSpPr>
          <p:spPr>
            <a:xfrm flipV="1">
              <a:off x="76200" y="204701"/>
              <a:ext cx="8863099" cy="8863099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7" name="Line"/>
            <p:cNvSpPr/>
            <p:nvPr/>
          </p:nvSpPr>
          <p:spPr>
            <a:xfrm flipV="1">
              <a:off x="1955800" y="1905000"/>
              <a:ext cx="7391400" cy="73914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8" name="Line"/>
            <p:cNvSpPr/>
            <p:nvPr/>
          </p:nvSpPr>
          <p:spPr>
            <a:xfrm flipV="1">
              <a:off x="3886200" y="3718354"/>
              <a:ext cx="5578046" cy="5578046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9" name="Line"/>
            <p:cNvSpPr/>
            <p:nvPr/>
          </p:nvSpPr>
          <p:spPr>
            <a:xfrm flipV="1">
              <a:off x="5892800" y="5918200"/>
              <a:ext cx="3378200" cy="33782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111" name="2*n-1个"/>
          <p:cNvSpPr txBox="1"/>
          <p:nvPr/>
        </p:nvSpPr>
        <p:spPr>
          <a:xfrm>
            <a:off x="13741398" y="7327899"/>
            <a:ext cx="453906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2*n-1个</a:t>
            </a:r>
          </a:p>
        </p:txBody>
      </p:sp>
      <p:sp>
        <p:nvSpPr>
          <p:cNvPr id="2112" name="i + j"/>
          <p:cNvSpPr txBox="1"/>
          <p:nvPr/>
        </p:nvSpPr>
        <p:spPr>
          <a:xfrm>
            <a:off x="13741398" y="9410699"/>
            <a:ext cx="453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 + j</a:t>
            </a:r>
          </a:p>
        </p:txBody>
      </p:sp>
      <p:sp>
        <p:nvSpPr>
          <p:cNvPr id="2113" name="0"/>
          <p:cNvSpPr txBox="1"/>
          <p:nvPr/>
        </p:nvSpPr>
        <p:spPr>
          <a:xfrm>
            <a:off x="4139951" y="2786062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14" name="1"/>
          <p:cNvSpPr txBox="1"/>
          <p:nvPr/>
        </p:nvSpPr>
        <p:spPr>
          <a:xfrm>
            <a:off x="6146551" y="2786062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15" name="2"/>
          <p:cNvSpPr txBox="1"/>
          <p:nvPr/>
        </p:nvSpPr>
        <p:spPr>
          <a:xfrm>
            <a:off x="8153151" y="2786062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16" name="3"/>
          <p:cNvSpPr txBox="1"/>
          <p:nvPr/>
        </p:nvSpPr>
        <p:spPr>
          <a:xfrm>
            <a:off x="10159751" y="2786062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17" name="4"/>
          <p:cNvSpPr txBox="1"/>
          <p:nvPr/>
        </p:nvSpPr>
        <p:spPr>
          <a:xfrm>
            <a:off x="10642351" y="49783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18" name="5"/>
          <p:cNvSpPr txBox="1"/>
          <p:nvPr/>
        </p:nvSpPr>
        <p:spPr>
          <a:xfrm>
            <a:off x="10642351" y="69849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19" name="6"/>
          <p:cNvSpPr txBox="1"/>
          <p:nvPr/>
        </p:nvSpPr>
        <p:spPr>
          <a:xfrm>
            <a:off x="10642351" y="89915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5" grpId="6"/>
      <p:bldP build="whole" bldLvl="1" animBg="1" rev="0" advAuto="0" spid="2117" grpId="8"/>
      <p:bldP build="whole" bldLvl="1" animBg="1" rev="0" advAuto="0" spid="2116" grpId="7"/>
      <p:bldP build="whole" bldLvl="1" animBg="1" rev="0" advAuto="0" spid="2102" grpId="1"/>
      <p:bldP build="whole" bldLvl="1" animBg="1" rev="0" advAuto="0" spid="2112" grpId="11"/>
      <p:bldP build="whole" bldLvl="1" animBg="1" rev="0" advAuto="0" spid="2111" grpId="3"/>
      <p:bldP build="whole" bldLvl="1" animBg="1" rev="0" advAuto="0" spid="2119" grpId="10"/>
      <p:bldP build="whole" bldLvl="1" animBg="1" rev="0" advAuto="0" spid="2114" grpId="5"/>
      <p:bldP build="whole" bldLvl="1" animBg="1" rev="0" advAuto="0" spid="2113" grpId="4"/>
      <p:bldP build="whole" bldLvl="1" animBg="1" rev="0" advAuto="0" spid="2118" grpId="9"/>
      <p:bldP build="whole" bldLvl="1" animBg="1" rev="0" advAuto="0" spid="2110" grpId="2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51. N-Quee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51. N-Queens</a:t>
            </a:r>
          </a:p>
        </p:txBody>
      </p:sp>
      <p:sp>
        <p:nvSpPr>
          <p:cNvPr id="2122" name="1 2"/>
          <p:cNvSpPr/>
          <p:nvPr/>
        </p:nvSpPr>
        <p:spPr>
          <a:xfrm>
            <a:off x="57150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2123" name="2 3"/>
          <p:cNvSpPr/>
          <p:nvPr/>
        </p:nvSpPr>
        <p:spPr>
          <a:xfrm>
            <a:off x="77216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sp>
        <p:nvSpPr>
          <p:cNvPr id="2124" name="3 0"/>
          <p:cNvSpPr/>
          <p:nvPr/>
        </p:nvSpPr>
        <p:spPr>
          <a:xfrm>
            <a:off x="17018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3 0</a:t>
            </a:r>
          </a:p>
        </p:txBody>
      </p:sp>
      <p:sp>
        <p:nvSpPr>
          <p:cNvPr id="2125" name="3 1"/>
          <p:cNvSpPr/>
          <p:nvPr/>
        </p:nvSpPr>
        <p:spPr>
          <a:xfrm>
            <a:off x="37084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3 1</a:t>
            </a:r>
          </a:p>
        </p:txBody>
      </p:sp>
      <p:sp>
        <p:nvSpPr>
          <p:cNvPr id="2126" name="3 2"/>
          <p:cNvSpPr/>
          <p:nvPr/>
        </p:nvSpPr>
        <p:spPr>
          <a:xfrm>
            <a:off x="57150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3 2</a:t>
            </a:r>
          </a:p>
        </p:txBody>
      </p:sp>
      <p:sp>
        <p:nvSpPr>
          <p:cNvPr id="2127" name="2 2"/>
          <p:cNvSpPr/>
          <p:nvPr/>
        </p:nvSpPr>
        <p:spPr>
          <a:xfrm>
            <a:off x="57150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2 2</a:t>
            </a:r>
          </a:p>
        </p:txBody>
      </p:sp>
      <p:sp>
        <p:nvSpPr>
          <p:cNvPr id="2128" name="3 3"/>
          <p:cNvSpPr/>
          <p:nvPr/>
        </p:nvSpPr>
        <p:spPr>
          <a:xfrm>
            <a:off x="7721600" y="104648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3 3</a:t>
            </a:r>
          </a:p>
        </p:txBody>
      </p:sp>
      <p:sp>
        <p:nvSpPr>
          <p:cNvPr id="2129" name="2 0"/>
          <p:cNvSpPr/>
          <p:nvPr/>
        </p:nvSpPr>
        <p:spPr>
          <a:xfrm>
            <a:off x="17018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2 0</a:t>
            </a:r>
          </a:p>
        </p:txBody>
      </p:sp>
      <p:sp>
        <p:nvSpPr>
          <p:cNvPr id="2130" name="2 1"/>
          <p:cNvSpPr/>
          <p:nvPr/>
        </p:nvSpPr>
        <p:spPr>
          <a:xfrm>
            <a:off x="3708400" y="8458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2 1</a:t>
            </a:r>
          </a:p>
        </p:txBody>
      </p:sp>
      <p:sp>
        <p:nvSpPr>
          <p:cNvPr id="2131" name="1 0"/>
          <p:cNvSpPr/>
          <p:nvPr/>
        </p:nvSpPr>
        <p:spPr>
          <a:xfrm>
            <a:off x="17018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1 0</a:t>
            </a:r>
          </a:p>
        </p:txBody>
      </p:sp>
      <p:sp>
        <p:nvSpPr>
          <p:cNvPr id="2132" name="1 1"/>
          <p:cNvSpPr/>
          <p:nvPr/>
        </p:nvSpPr>
        <p:spPr>
          <a:xfrm>
            <a:off x="37084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1 1</a:t>
            </a:r>
          </a:p>
        </p:txBody>
      </p:sp>
      <p:sp>
        <p:nvSpPr>
          <p:cNvPr id="2133" name="0 0"/>
          <p:cNvSpPr/>
          <p:nvPr/>
        </p:nvSpPr>
        <p:spPr>
          <a:xfrm>
            <a:off x="17018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0 0</a:t>
            </a:r>
          </a:p>
        </p:txBody>
      </p:sp>
      <p:sp>
        <p:nvSpPr>
          <p:cNvPr id="2134" name="0 1"/>
          <p:cNvSpPr/>
          <p:nvPr/>
        </p:nvSpPr>
        <p:spPr>
          <a:xfrm>
            <a:off x="37084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0 1</a:t>
            </a:r>
          </a:p>
        </p:txBody>
      </p:sp>
      <p:sp>
        <p:nvSpPr>
          <p:cNvPr id="2135" name="0 2"/>
          <p:cNvSpPr/>
          <p:nvPr/>
        </p:nvSpPr>
        <p:spPr>
          <a:xfrm>
            <a:off x="57150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0 2</a:t>
            </a:r>
          </a:p>
        </p:txBody>
      </p:sp>
      <p:sp>
        <p:nvSpPr>
          <p:cNvPr id="2136" name="0 3"/>
          <p:cNvSpPr/>
          <p:nvPr/>
        </p:nvSpPr>
        <p:spPr>
          <a:xfrm>
            <a:off x="7721600" y="4445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0 3</a:t>
            </a:r>
          </a:p>
        </p:txBody>
      </p:sp>
      <p:sp>
        <p:nvSpPr>
          <p:cNvPr id="2137" name="1 3"/>
          <p:cNvSpPr/>
          <p:nvPr/>
        </p:nvSpPr>
        <p:spPr>
          <a:xfrm>
            <a:off x="7721600" y="6451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2138" name="对角线2："/>
          <p:cNvSpPr txBox="1"/>
          <p:nvPr/>
        </p:nvSpPr>
        <p:spPr>
          <a:xfrm>
            <a:off x="13741398" y="5321299"/>
            <a:ext cx="453906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对角线2：</a:t>
            </a:r>
          </a:p>
        </p:txBody>
      </p:sp>
      <p:sp>
        <p:nvSpPr>
          <p:cNvPr id="2139" name="2*n-1个"/>
          <p:cNvSpPr txBox="1"/>
          <p:nvPr/>
        </p:nvSpPr>
        <p:spPr>
          <a:xfrm>
            <a:off x="13741398" y="7327899"/>
            <a:ext cx="453906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2*n-1个</a:t>
            </a:r>
          </a:p>
        </p:txBody>
      </p:sp>
      <p:grpSp>
        <p:nvGrpSpPr>
          <p:cNvPr id="2147" name="Group"/>
          <p:cNvGrpSpPr/>
          <p:nvPr/>
        </p:nvGrpSpPr>
        <p:grpSpPr>
          <a:xfrm flipH="1" rot="10800000">
            <a:off x="1092200" y="3809999"/>
            <a:ext cx="9464246" cy="9296401"/>
            <a:chOff x="0" y="0"/>
            <a:chExt cx="9464245" cy="9296399"/>
          </a:xfrm>
        </p:grpSpPr>
        <p:sp>
          <p:nvSpPr>
            <p:cNvPr id="2140" name="Line"/>
            <p:cNvSpPr/>
            <p:nvPr/>
          </p:nvSpPr>
          <p:spPr>
            <a:xfrm flipV="1">
              <a:off x="0" y="-1"/>
              <a:ext cx="3124201" cy="3124202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1" name="Line"/>
            <p:cNvSpPr/>
            <p:nvPr/>
          </p:nvSpPr>
          <p:spPr>
            <a:xfrm flipV="1">
              <a:off x="279399" y="118384"/>
              <a:ext cx="4783817" cy="4783816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2" name="Line"/>
            <p:cNvSpPr/>
            <p:nvPr/>
          </p:nvSpPr>
          <p:spPr>
            <a:xfrm flipV="1">
              <a:off x="76199" y="127000"/>
              <a:ext cx="6985001" cy="69342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3" name="Line"/>
            <p:cNvSpPr/>
            <p:nvPr/>
          </p:nvSpPr>
          <p:spPr>
            <a:xfrm flipV="1">
              <a:off x="76200" y="204701"/>
              <a:ext cx="8863099" cy="8863099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4" name="Line"/>
            <p:cNvSpPr/>
            <p:nvPr/>
          </p:nvSpPr>
          <p:spPr>
            <a:xfrm flipV="1">
              <a:off x="1955800" y="1905000"/>
              <a:ext cx="7391400" cy="73914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5" name="Line"/>
            <p:cNvSpPr/>
            <p:nvPr/>
          </p:nvSpPr>
          <p:spPr>
            <a:xfrm flipV="1">
              <a:off x="3886200" y="3718354"/>
              <a:ext cx="5578046" cy="5578046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46" name="Line"/>
            <p:cNvSpPr/>
            <p:nvPr/>
          </p:nvSpPr>
          <p:spPr>
            <a:xfrm flipV="1">
              <a:off x="5892800" y="5918200"/>
              <a:ext cx="3378200" cy="3378200"/>
            </a:xfrm>
            <a:prstGeom prst="line">
              <a:avLst/>
            </a:prstGeom>
            <a:noFill/>
            <a:ln w="76200" cap="flat">
              <a:solidFill>
                <a:srgbClr val="BA302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148" name="i - j + n - 1"/>
          <p:cNvSpPr txBox="1"/>
          <p:nvPr/>
        </p:nvSpPr>
        <p:spPr>
          <a:xfrm>
            <a:off x="13741398" y="9410699"/>
            <a:ext cx="453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 - j + n - 1</a:t>
            </a:r>
          </a:p>
        </p:txBody>
      </p:sp>
      <p:sp>
        <p:nvSpPr>
          <p:cNvPr id="2149" name="-3"/>
          <p:cNvSpPr txBox="1"/>
          <p:nvPr/>
        </p:nvSpPr>
        <p:spPr>
          <a:xfrm>
            <a:off x="10642351" y="69849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-3</a:t>
            </a:r>
          </a:p>
        </p:txBody>
      </p:sp>
      <p:sp>
        <p:nvSpPr>
          <p:cNvPr id="2150" name="-2"/>
          <p:cNvSpPr txBox="1"/>
          <p:nvPr/>
        </p:nvSpPr>
        <p:spPr>
          <a:xfrm>
            <a:off x="10642351" y="92455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-2</a:t>
            </a:r>
          </a:p>
        </p:txBody>
      </p:sp>
      <p:sp>
        <p:nvSpPr>
          <p:cNvPr id="2151" name="-1"/>
          <p:cNvSpPr txBox="1"/>
          <p:nvPr/>
        </p:nvSpPr>
        <p:spPr>
          <a:xfrm>
            <a:off x="10642351" y="109981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2152" name="0"/>
          <p:cNvSpPr txBox="1"/>
          <p:nvPr/>
        </p:nvSpPr>
        <p:spPr>
          <a:xfrm>
            <a:off x="10108951" y="127507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153" name="1"/>
          <p:cNvSpPr txBox="1"/>
          <p:nvPr/>
        </p:nvSpPr>
        <p:spPr>
          <a:xfrm>
            <a:off x="8153151" y="127507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54" name="2"/>
          <p:cNvSpPr txBox="1"/>
          <p:nvPr/>
        </p:nvSpPr>
        <p:spPr>
          <a:xfrm>
            <a:off x="6197351" y="127507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55" name="3"/>
          <p:cNvSpPr txBox="1"/>
          <p:nvPr/>
        </p:nvSpPr>
        <p:spPr>
          <a:xfrm>
            <a:off x="4241551" y="12750799"/>
            <a:ext cx="10418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3" grpId="8"/>
      <p:bldP build="whole" bldLvl="1" animBg="1" rev="0" advAuto="0" spid="2152" grpId="7"/>
      <p:bldP build="whole" bldLvl="1" animBg="1" rev="0" advAuto="0" spid="2139" grpId="3"/>
      <p:bldP build="whole" bldLvl="1" animBg="1" rev="0" advAuto="0" spid="2149" grpId="4"/>
      <p:bldP build="whole" bldLvl="1" animBg="1" rev="0" advAuto="0" spid="2151" grpId="6"/>
      <p:bldP build="whole" bldLvl="1" animBg="1" rev="0" advAuto="0" spid="2155" grpId="10"/>
      <p:bldP build="whole" bldLvl="1" animBg="1" rev="0" advAuto="0" spid="2148" grpId="11"/>
      <p:bldP build="whole" bldLvl="1" animBg="1" rev="0" advAuto="0" spid="2150" grpId="5"/>
      <p:bldP build="whole" bldLvl="1" animBg="1" rev="0" advAuto="0" spid="2154" grpId="9"/>
      <p:bldP build="whole" bldLvl="1" animBg="1" rev="0" advAuto="0" spid="2138" grpId="1"/>
      <p:bldP build="whole" bldLvl="1" animBg="1" rev="0" advAuto="0" spid="2147" grpId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实践：解决51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实践：解决51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实践：代码观察17内部发生了什么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 indent="217170" defTabSz="784225">
              <a:defRPr sz="1064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实践：代码观察17内部发生了什么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N皇后有很多优化思路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N皇后有很多优化思路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52. N-Queens II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52. N-Queens II</a:t>
            </a:r>
          </a:p>
        </p:txBody>
      </p:sp>
      <p:sp>
        <p:nvSpPr>
          <p:cNvPr id="2162" name="求n皇后问题的所有解的个数"/>
          <p:cNvSpPr txBox="1"/>
          <p:nvPr/>
        </p:nvSpPr>
        <p:spPr>
          <a:xfrm>
            <a:off x="1022350" y="6929698"/>
            <a:ext cx="1031706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求n皇后问题的所有解的个数</a:t>
            </a:r>
          </a:p>
        </p:txBody>
      </p:sp>
      <p:pic>
        <p:nvPicPr>
          <p:cNvPr id="21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416" y="3704855"/>
            <a:ext cx="9088884" cy="9722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463" y="4169576"/>
            <a:ext cx="7547137" cy="1622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37. Sudoku Solv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37. Sudoku Solver</a:t>
            </a:r>
          </a:p>
        </p:txBody>
      </p:sp>
      <p:sp>
        <p:nvSpPr>
          <p:cNvPr id="2167" name="求解数独问题"/>
          <p:cNvSpPr txBox="1"/>
          <p:nvPr/>
        </p:nvSpPr>
        <p:spPr>
          <a:xfrm>
            <a:off x="17176750" y="4038599"/>
            <a:ext cx="507414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求解数独问题</a:t>
            </a:r>
          </a:p>
        </p:txBody>
      </p:sp>
      <p:pic>
        <p:nvPicPr>
          <p:cNvPr id="21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4877" y="3833143"/>
            <a:ext cx="6284367" cy="1488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440" y="3833143"/>
            <a:ext cx="6488886" cy="139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7100" y="5803900"/>
            <a:ext cx="7129810" cy="7129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2700" y="5803900"/>
            <a:ext cx="7129810" cy="7129810"/>
          </a:xfrm>
          <a:prstGeom prst="rect">
            <a:avLst/>
          </a:prstGeom>
          <a:ln w="12700">
            <a:miter lim="400000"/>
          </a:ln>
        </p:spPr>
      </p:pic>
      <p:sp>
        <p:nvSpPr>
          <p:cNvPr id="2172" name="Arrow"/>
          <p:cNvSpPr/>
          <p:nvPr/>
        </p:nvSpPr>
        <p:spPr>
          <a:xfrm>
            <a:off x="11019804" y="873380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7" grpId="1"/>
      <p:bldP build="whole" bldLvl="1" animBg="1" rev="0" advAuto="0" spid="2170" grpId="2"/>
      <p:bldP build="whole" bldLvl="1" animBg="1" rev="0" advAuto="0" spid="2171" grpId="4"/>
      <p:bldP build="whole" bldLvl="1" animBg="1" rev="0" advAuto="0" spid="2172" grpId="3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玩儿转算法面试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玩儿转算法面试</a:t>
            </a:r>
          </a:p>
        </p:txBody>
      </p:sp>
      <p:sp>
        <p:nvSpPr>
          <p:cNvPr id="2175" name="liuyubobobo"/>
          <p:cNvSpPr txBox="1"/>
          <p:nvPr>
            <p:ph type="subTitle" sz="quarter" idx="1"/>
          </p:nvPr>
        </p:nvSpPr>
        <p:spPr>
          <a:xfrm>
            <a:off x="1778000" y="9955212"/>
            <a:ext cx="20828000" cy="15875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4747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liuyubobobo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"/>
          <p:cNvSpPr/>
          <p:nvPr/>
        </p:nvSpPr>
        <p:spPr>
          <a:xfrm flipV="1">
            <a:off x="12475030" y="84686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7" name="Line"/>
          <p:cNvSpPr/>
          <p:nvPr/>
        </p:nvSpPr>
        <p:spPr>
          <a:xfrm flipH="1" flipV="1">
            <a:off x="12387787" y="8303734"/>
            <a:ext cx="1370313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8" name="Line"/>
          <p:cNvSpPr/>
          <p:nvPr/>
        </p:nvSpPr>
        <p:spPr>
          <a:xfrm flipV="1">
            <a:off x="11179972" y="8243437"/>
            <a:ext cx="1370540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49" name="Line"/>
          <p:cNvSpPr/>
          <p:nvPr/>
        </p:nvSpPr>
        <p:spPr>
          <a:xfrm flipV="1">
            <a:off x="7756441" y="84432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0" name="Line"/>
          <p:cNvSpPr/>
          <p:nvPr/>
        </p:nvSpPr>
        <p:spPr>
          <a:xfrm flipH="1" flipV="1">
            <a:off x="7669198" y="8278334"/>
            <a:ext cx="1370314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1" name="Line"/>
          <p:cNvSpPr/>
          <p:nvPr/>
        </p:nvSpPr>
        <p:spPr>
          <a:xfrm flipV="1">
            <a:off x="6461383" y="8218037"/>
            <a:ext cx="1370541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52" name="d"/>
          <p:cNvSpPr txBox="1"/>
          <p:nvPr/>
        </p:nvSpPr>
        <p:spPr>
          <a:xfrm>
            <a:off x="6005112" y="9743364"/>
            <a:ext cx="10305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53" name="e"/>
          <p:cNvSpPr txBox="1"/>
          <p:nvPr/>
        </p:nvSpPr>
        <p:spPr>
          <a:xfrm>
            <a:off x="722538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54" name="f"/>
          <p:cNvSpPr txBox="1"/>
          <p:nvPr/>
        </p:nvSpPr>
        <p:spPr>
          <a:xfrm>
            <a:off x="8445650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55" name="d"/>
          <p:cNvSpPr txBox="1"/>
          <p:nvPr/>
        </p:nvSpPr>
        <p:spPr>
          <a:xfrm>
            <a:off x="10735302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56" name="e"/>
          <p:cNvSpPr txBox="1"/>
          <p:nvPr/>
        </p:nvSpPr>
        <p:spPr>
          <a:xfrm>
            <a:off x="1195557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57" name="f"/>
          <p:cNvSpPr txBox="1"/>
          <p:nvPr/>
        </p:nvSpPr>
        <p:spPr>
          <a:xfrm>
            <a:off x="13175839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847477" y="8243437"/>
            <a:ext cx="4389087" cy="4700573"/>
            <a:chOff x="0" y="0"/>
            <a:chExt cx="4389086" cy="4700572"/>
          </a:xfrm>
        </p:grpSpPr>
        <p:sp>
          <p:nvSpPr>
            <p:cNvPr id="258" name="Line"/>
            <p:cNvSpPr/>
            <p:nvPr/>
          </p:nvSpPr>
          <p:spPr>
            <a:xfrm flipV="1">
              <a:off x="2194543" y="225242"/>
              <a:ext cx="1" cy="33114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9" name="Line"/>
            <p:cNvSpPr/>
            <p:nvPr/>
          </p:nvSpPr>
          <p:spPr>
            <a:xfrm flipH="1" flipV="1">
              <a:off x="2107299" y="60296"/>
              <a:ext cx="1370314" cy="33063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899485" y="-1"/>
              <a:ext cx="1370540" cy="3426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1" name="ad"/>
            <p:cNvSpPr txBox="1"/>
            <p:nvPr/>
          </p:nvSpPr>
          <p:spPr>
            <a:xfrm>
              <a:off x="0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</a:t>
              </a:r>
            </a:p>
          </p:txBody>
        </p:sp>
        <p:sp>
          <p:nvSpPr>
            <p:cNvPr id="262" name="ae"/>
            <p:cNvSpPr txBox="1"/>
            <p:nvPr/>
          </p:nvSpPr>
          <p:spPr>
            <a:xfrm>
              <a:off x="1497531" y="3684571"/>
              <a:ext cx="139402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</a:t>
              </a:r>
            </a:p>
          </p:txBody>
        </p:sp>
        <p:sp>
          <p:nvSpPr>
            <p:cNvPr id="263" name="af"/>
            <p:cNvSpPr txBox="1"/>
            <p:nvPr/>
          </p:nvSpPr>
          <p:spPr>
            <a:xfrm>
              <a:off x="2995063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af</a:t>
              </a:r>
            </a:p>
          </p:txBody>
        </p:sp>
        <p:sp>
          <p:nvSpPr>
            <p:cNvPr id="264" name="d"/>
            <p:cNvSpPr txBox="1"/>
            <p:nvPr/>
          </p:nvSpPr>
          <p:spPr>
            <a:xfrm>
              <a:off x="458982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265" name="e"/>
            <p:cNvSpPr txBox="1"/>
            <p:nvPr/>
          </p:nvSpPr>
          <p:spPr>
            <a:xfrm>
              <a:off x="1679250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266" name="f"/>
            <p:cNvSpPr txBox="1"/>
            <p:nvPr/>
          </p:nvSpPr>
          <p:spPr>
            <a:xfrm>
              <a:off x="2899519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2280020" y="4629319"/>
            <a:ext cx="10919043" cy="4331489"/>
            <a:chOff x="0" y="0"/>
            <a:chExt cx="10919042" cy="4331487"/>
          </a:xfrm>
        </p:grpSpPr>
        <p:sp>
          <p:nvSpPr>
            <p:cNvPr id="268" name="Line"/>
            <p:cNvSpPr/>
            <p:nvPr/>
          </p:nvSpPr>
          <p:spPr>
            <a:xfrm flipV="1">
              <a:off x="5476421" y="486560"/>
              <a:ext cx="1" cy="34842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9" name="Line"/>
            <p:cNvSpPr/>
            <p:nvPr/>
          </p:nvSpPr>
          <p:spPr>
            <a:xfrm flipH="1" flipV="1">
              <a:off x="5547330" y="126999"/>
              <a:ext cx="4450230" cy="3464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874170" y="0"/>
              <a:ext cx="4497923" cy="3464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1" name="3"/>
            <p:cNvSpPr/>
            <p:nvPr/>
          </p:nvSpPr>
          <p:spPr>
            <a:xfrm>
              <a:off x="0" y="2807487"/>
              <a:ext cx="1524000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72" name="3"/>
            <p:cNvSpPr/>
            <p:nvPr/>
          </p:nvSpPr>
          <p:spPr>
            <a:xfrm>
              <a:off x="9395042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73" name="a"/>
            <p:cNvSpPr txBox="1"/>
            <p:nvPr/>
          </p:nvSpPr>
          <p:spPr>
            <a:xfrm>
              <a:off x="1744238" y="923289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74" name="3"/>
            <p:cNvSpPr/>
            <p:nvPr/>
          </p:nvSpPr>
          <p:spPr>
            <a:xfrm>
              <a:off x="4714421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75" name="b"/>
            <p:cNvSpPr txBox="1"/>
            <p:nvPr/>
          </p:nvSpPr>
          <p:spPr>
            <a:xfrm>
              <a:off x="4630928" y="1351026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76" name="c"/>
            <p:cNvSpPr txBox="1"/>
            <p:nvPr/>
          </p:nvSpPr>
          <p:spPr>
            <a:xfrm>
              <a:off x="7517618" y="923289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278" name="bd"/>
          <p:cNvSpPr txBox="1"/>
          <p:nvPr/>
        </p:nvSpPr>
        <p:spPr>
          <a:xfrm>
            <a:off x="5561898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bd</a:t>
            </a:r>
          </a:p>
        </p:txBody>
      </p:sp>
      <p:sp>
        <p:nvSpPr>
          <p:cNvPr id="279" name="be"/>
          <p:cNvSpPr txBox="1"/>
          <p:nvPr/>
        </p:nvSpPr>
        <p:spPr>
          <a:xfrm>
            <a:off x="7059430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</a:t>
            </a:r>
          </a:p>
        </p:txBody>
      </p:sp>
      <p:sp>
        <p:nvSpPr>
          <p:cNvPr id="280" name="bf"/>
          <p:cNvSpPr txBox="1"/>
          <p:nvPr/>
        </p:nvSpPr>
        <p:spPr>
          <a:xfrm>
            <a:off x="8556961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bf</a:t>
            </a:r>
          </a:p>
        </p:txBody>
      </p:sp>
      <p:sp>
        <p:nvSpPr>
          <p:cNvPr id="281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2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1680" y="6174909"/>
            <a:ext cx="6557432" cy="53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digits = “23”"/>
          <p:cNvSpPr txBox="1"/>
          <p:nvPr/>
        </p:nvSpPr>
        <p:spPr>
          <a:xfrm>
            <a:off x="16216512" y="4308009"/>
            <a:ext cx="66560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digits = “23”</a:t>
            </a:r>
          </a:p>
        </p:txBody>
      </p:sp>
      <p:sp>
        <p:nvSpPr>
          <p:cNvPr id="284" name="2"/>
          <p:cNvSpPr/>
          <p:nvPr/>
        </p:nvSpPr>
        <p:spPr>
          <a:xfrm>
            <a:off x="6978674" y="398810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5" name="cd"/>
          <p:cNvSpPr txBox="1"/>
          <p:nvPr/>
        </p:nvSpPr>
        <p:spPr>
          <a:xfrm>
            <a:off x="10280487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cd</a:t>
            </a:r>
          </a:p>
        </p:txBody>
      </p:sp>
      <p:sp>
        <p:nvSpPr>
          <p:cNvPr id="286" name="ce"/>
          <p:cNvSpPr txBox="1"/>
          <p:nvPr/>
        </p:nvSpPr>
        <p:spPr>
          <a:xfrm>
            <a:off x="1177801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</a:t>
            </a:r>
          </a:p>
        </p:txBody>
      </p:sp>
      <p:sp>
        <p:nvSpPr>
          <p:cNvPr id="287" name="cf"/>
          <p:cNvSpPr txBox="1"/>
          <p:nvPr/>
        </p:nvSpPr>
        <p:spPr>
          <a:xfrm>
            <a:off x="1327554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cf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递归调用的一个重要特征 - 要返回…"/>
          <p:cNvSpPr txBox="1"/>
          <p:nvPr>
            <p:ph type="ctrTitle"/>
          </p:nvPr>
        </p:nvSpPr>
        <p:spPr>
          <a:xfrm>
            <a:off x="1778000" y="5096172"/>
            <a:ext cx="20828000" cy="5555656"/>
          </a:xfrm>
          <a:prstGeom prst="rect">
            <a:avLst/>
          </a:prstGeom>
        </p:spPr>
        <p:txBody>
          <a:bodyPr/>
          <a:lstStyle/>
          <a:p>
            <a:pPr lvl="1" indent="217170" defTabSz="784225">
              <a:defRPr sz="1064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递归调用的一个重要特征 - 要返回</a:t>
            </a:r>
          </a:p>
          <a:p>
            <a:pPr lvl="1" indent="217170" defTabSz="784225">
              <a:defRPr sz="1064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indent="217170" defTabSz="784225">
              <a:defRPr sz="1064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回溯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2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5876" y="3608635"/>
            <a:ext cx="6256008" cy="1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时间复杂度：3^n = O(2^n)"/>
          <p:cNvSpPr txBox="1"/>
          <p:nvPr/>
        </p:nvSpPr>
        <p:spPr>
          <a:xfrm>
            <a:off x="949226" y="9920702"/>
            <a:ext cx="1362223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时间复杂度：3^n = O(2^n)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567" y="36537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688" y="3335104"/>
            <a:ext cx="3703217" cy="202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3671" y="3517469"/>
            <a:ext cx="4541402" cy="166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64030" y="3238075"/>
            <a:ext cx="5818591" cy="222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0803" y="6098709"/>
            <a:ext cx="8889109" cy="720017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给出一个数字字符串，返回这个数字字符串能表示的所有字母组合"/>
          <p:cNvSpPr txBox="1"/>
          <p:nvPr/>
        </p:nvSpPr>
        <p:spPr>
          <a:xfrm>
            <a:off x="949226" y="6098709"/>
            <a:ext cx="13622239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给出一个数字字符串，返回这个数字字符串能表示的所有字母组合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ine"/>
          <p:cNvSpPr/>
          <p:nvPr/>
        </p:nvSpPr>
        <p:spPr>
          <a:xfrm flipV="1">
            <a:off x="12475030" y="84686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2" name="Line"/>
          <p:cNvSpPr/>
          <p:nvPr/>
        </p:nvSpPr>
        <p:spPr>
          <a:xfrm flipH="1" flipV="1">
            <a:off x="12387787" y="8303734"/>
            <a:ext cx="1370313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3" name="Line"/>
          <p:cNvSpPr/>
          <p:nvPr/>
        </p:nvSpPr>
        <p:spPr>
          <a:xfrm flipV="1">
            <a:off x="11179972" y="8243437"/>
            <a:ext cx="1370540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4" name="Line"/>
          <p:cNvSpPr/>
          <p:nvPr/>
        </p:nvSpPr>
        <p:spPr>
          <a:xfrm flipV="1">
            <a:off x="7756441" y="84432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5" name="Line"/>
          <p:cNvSpPr/>
          <p:nvPr/>
        </p:nvSpPr>
        <p:spPr>
          <a:xfrm flipH="1" flipV="1">
            <a:off x="7669198" y="8278334"/>
            <a:ext cx="1370314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6" name="Line"/>
          <p:cNvSpPr/>
          <p:nvPr/>
        </p:nvSpPr>
        <p:spPr>
          <a:xfrm flipV="1">
            <a:off x="6461383" y="8218037"/>
            <a:ext cx="1370541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7" name="d"/>
          <p:cNvSpPr txBox="1"/>
          <p:nvPr/>
        </p:nvSpPr>
        <p:spPr>
          <a:xfrm>
            <a:off x="6005112" y="9743364"/>
            <a:ext cx="10305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08" name="e"/>
          <p:cNvSpPr txBox="1"/>
          <p:nvPr/>
        </p:nvSpPr>
        <p:spPr>
          <a:xfrm>
            <a:off x="722538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09" name="f"/>
          <p:cNvSpPr txBox="1"/>
          <p:nvPr/>
        </p:nvSpPr>
        <p:spPr>
          <a:xfrm>
            <a:off x="8445650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310" name="d"/>
          <p:cNvSpPr txBox="1"/>
          <p:nvPr/>
        </p:nvSpPr>
        <p:spPr>
          <a:xfrm>
            <a:off x="10735302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11" name="e"/>
          <p:cNvSpPr txBox="1"/>
          <p:nvPr/>
        </p:nvSpPr>
        <p:spPr>
          <a:xfrm>
            <a:off x="1195557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12" name="f"/>
          <p:cNvSpPr txBox="1"/>
          <p:nvPr/>
        </p:nvSpPr>
        <p:spPr>
          <a:xfrm>
            <a:off x="13175839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847477" y="8243437"/>
            <a:ext cx="4389087" cy="4700573"/>
            <a:chOff x="0" y="0"/>
            <a:chExt cx="4389086" cy="4700572"/>
          </a:xfrm>
        </p:grpSpPr>
        <p:sp>
          <p:nvSpPr>
            <p:cNvPr id="313" name="Line"/>
            <p:cNvSpPr/>
            <p:nvPr/>
          </p:nvSpPr>
          <p:spPr>
            <a:xfrm flipV="1">
              <a:off x="2194543" y="225242"/>
              <a:ext cx="1" cy="33114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4" name="Line"/>
            <p:cNvSpPr/>
            <p:nvPr/>
          </p:nvSpPr>
          <p:spPr>
            <a:xfrm flipH="1" flipV="1">
              <a:off x="2107299" y="60296"/>
              <a:ext cx="1370314" cy="33063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5" name="Line"/>
            <p:cNvSpPr/>
            <p:nvPr/>
          </p:nvSpPr>
          <p:spPr>
            <a:xfrm flipV="1">
              <a:off x="899485" y="-1"/>
              <a:ext cx="1370540" cy="3426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6" name="ad"/>
            <p:cNvSpPr txBox="1"/>
            <p:nvPr/>
          </p:nvSpPr>
          <p:spPr>
            <a:xfrm>
              <a:off x="0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</a:t>
              </a:r>
            </a:p>
          </p:txBody>
        </p:sp>
        <p:sp>
          <p:nvSpPr>
            <p:cNvPr id="317" name="ae"/>
            <p:cNvSpPr txBox="1"/>
            <p:nvPr/>
          </p:nvSpPr>
          <p:spPr>
            <a:xfrm>
              <a:off x="1497531" y="3684571"/>
              <a:ext cx="139402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</a:t>
              </a:r>
            </a:p>
          </p:txBody>
        </p:sp>
        <p:sp>
          <p:nvSpPr>
            <p:cNvPr id="318" name="af"/>
            <p:cNvSpPr txBox="1"/>
            <p:nvPr/>
          </p:nvSpPr>
          <p:spPr>
            <a:xfrm>
              <a:off x="2995063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af</a:t>
              </a:r>
            </a:p>
          </p:txBody>
        </p:sp>
        <p:sp>
          <p:nvSpPr>
            <p:cNvPr id="319" name="d"/>
            <p:cNvSpPr txBox="1"/>
            <p:nvPr/>
          </p:nvSpPr>
          <p:spPr>
            <a:xfrm>
              <a:off x="458982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320" name="e"/>
            <p:cNvSpPr txBox="1"/>
            <p:nvPr/>
          </p:nvSpPr>
          <p:spPr>
            <a:xfrm>
              <a:off x="1679250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321" name="f"/>
            <p:cNvSpPr txBox="1"/>
            <p:nvPr/>
          </p:nvSpPr>
          <p:spPr>
            <a:xfrm>
              <a:off x="2899519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2280020" y="4629319"/>
            <a:ext cx="10919043" cy="4331489"/>
            <a:chOff x="0" y="0"/>
            <a:chExt cx="10919042" cy="4331487"/>
          </a:xfrm>
        </p:grpSpPr>
        <p:sp>
          <p:nvSpPr>
            <p:cNvPr id="323" name="Line"/>
            <p:cNvSpPr/>
            <p:nvPr/>
          </p:nvSpPr>
          <p:spPr>
            <a:xfrm flipV="1">
              <a:off x="5476421" y="486560"/>
              <a:ext cx="1" cy="34842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4" name="Line"/>
            <p:cNvSpPr/>
            <p:nvPr/>
          </p:nvSpPr>
          <p:spPr>
            <a:xfrm flipH="1" flipV="1">
              <a:off x="5547330" y="126999"/>
              <a:ext cx="4450230" cy="3464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5" name="Line"/>
            <p:cNvSpPr/>
            <p:nvPr/>
          </p:nvSpPr>
          <p:spPr>
            <a:xfrm flipV="1">
              <a:off x="874170" y="0"/>
              <a:ext cx="4497923" cy="3464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6" name="3"/>
            <p:cNvSpPr/>
            <p:nvPr/>
          </p:nvSpPr>
          <p:spPr>
            <a:xfrm>
              <a:off x="0" y="2807487"/>
              <a:ext cx="1524000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7" name="3"/>
            <p:cNvSpPr/>
            <p:nvPr/>
          </p:nvSpPr>
          <p:spPr>
            <a:xfrm>
              <a:off x="9395042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8" name="a"/>
            <p:cNvSpPr txBox="1"/>
            <p:nvPr/>
          </p:nvSpPr>
          <p:spPr>
            <a:xfrm>
              <a:off x="1744238" y="923289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329" name="3"/>
            <p:cNvSpPr/>
            <p:nvPr/>
          </p:nvSpPr>
          <p:spPr>
            <a:xfrm>
              <a:off x="4714421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0" name="b"/>
            <p:cNvSpPr txBox="1"/>
            <p:nvPr/>
          </p:nvSpPr>
          <p:spPr>
            <a:xfrm>
              <a:off x="4630928" y="1351026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331" name="c"/>
            <p:cNvSpPr txBox="1"/>
            <p:nvPr/>
          </p:nvSpPr>
          <p:spPr>
            <a:xfrm>
              <a:off x="7517618" y="923289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333" name="bd"/>
          <p:cNvSpPr txBox="1"/>
          <p:nvPr/>
        </p:nvSpPr>
        <p:spPr>
          <a:xfrm>
            <a:off x="5561898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bd</a:t>
            </a:r>
          </a:p>
        </p:txBody>
      </p:sp>
      <p:sp>
        <p:nvSpPr>
          <p:cNvPr id="334" name="be"/>
          <p:cNvSpPr txBox="1"/>
          <p:nvPr/>
        </p:nvSpPr>
        <p:spPr>
          <a:xfrm>
            <a:off x="7059430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</a:t>
            </a:r>
          </a:p>
        </p:txBody>
      </p:sp>
      <p:sp>
        <p:nvSpPr>
          <p:cNvPr id="335" name="bf"/>
          <p:cNvSpPr txBox="1"/>
          <p:nvPr/>
        </p:nvSpPr>
        <p:spPr>
          <a:xfrm>
            <a:off x="8556961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bf</a:t>
            </a:r>
          </a:p>
        </p:txBody>
      </p:sp>
      <p:sp>
        <p:nvSpPr>
          <p:cNvPr id="336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1680" y="6174909"/>
            <a:ext cx="6557432" cy="53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digits = “23”"/>
          <p:cNvSpPr txBox="1"/>
          <p:nvPr/>
        </p:nvSpPr>
        <p:spPr>
          <a:xfrm>
            <a:off x="16216512" y="4308009"/>
            <a:ext cx="66560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digits = “23”</a:t>
            </a:r>
          </a:p>
        </p:txBody>
      </p:sp>
      <p:sp>
        <p:nvSpPr>
          <p:cNvPr id="339" name="2"/>
          <p:cNvSpPr/>
          <p:nvPr/>
        </p:nvSpPr>
        <p:spPr>
          <a:xfrm>
            <a:off x="6978674" y="398810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0" name="cd"/>
          <p:cNvSpPr txBox="1"/>
          <p:nvPr/>
        </p:nvSpPr>
        <p:spPr>
          <a:xfrm>
            <a:off x="10280487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cd</a:t>
            </a:r>
          </a:p>
        </p:txBody>
      </p:sp>
      <p:sp>
        <p:nvSpPr>
          <p:cNvPr id="341" name="ce"/>
          <p:cNvSpPr txBox="1"/>
          <p:nvPr/>
        </p:nvSpPr>
        <p:spPr>
          <a:xfrm>
            <a:off x="1177801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</a:t>
            </a:r>
          </a:p>
        </p:txBody>
      </p:sp>
      <p:sp>
        <p:nvSpPr>
          <p:cNvPr id="342" name="cf"/>
          <p:cNvSpPr txBox="1"/>
          <p:nvPr/>
        </p:nvSpPr>
        <p:spPr>
          <a:xfrm>
            <a:off x="1327554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cf</a:t>
            </a:r>
          </a:p>
        </p:txBody>
      </p:sp>
      <p:sp>
        <p:nvSpPr>
          <p:cNvPr id="343" name="3^n = O(2^n)"/>
          <p:cNvSpPr txBox="1"/>
          <p:nvPr/>
        </p:nvSpPr>
        <p:spPr>
          <a:xfrm>
            <a:off x="18317984" y="11928009"/>
            <a:ext cx="47848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3^n = O(2^n)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回溯法是暴力解法的…"/>
          <p:cNvSpPr txBox="1"/>
          <p:nvPr>
            <p:ph type="ctrTitle"/>
          </p:nvPr>
        </p:nvSpPr>
        <p:spPr>
          <a:xfrm>
            <a:off x="1778000" y="5096172"/>
            <a:ext cx="20828000" cy="4240809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回溯法是暴力解法的</a:t>
            </a:r>
          </a:p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一个主要实现手段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93. Restore IP Addresse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93. Restore IP Addresses</a:t>
            </a:r>
          </a:p>
        </p:txBody>
      </p:sp>
      <p:sp>
        <p:nvSpPr>
          <p:cNvPr id="348" name="给出一个数字字符串，为这个数字字符串加上三个点（.），使其成为一个合法的IP地址，返回所有的合法IP地址。…"/>
          <p:cNvSpPr txBox="1"/>
          <p:nvPr/>
        </p:nvSpPr>
        <p:spPr>
          <a:xfrm>
            <a:off x="1076226" y="4203699"/>
            <a:ext cx="22231549" cy="734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给出一个数字字符串，为这个数字字符串加上三个点（.），使其成为一个合法的IP地址，返回所有的合法IP地址。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如给定字符串 "25525511135",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返回 ["255.255.11.135", "255.255.111.35"]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递归与回溯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递归与回溯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131. Palindrome Partitioning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131. Palindrome Partitioning</a:t>
            </a:r>
          </a:p>
        </p:txBody>
      </p:sp>
      <p:sp>
        <p:nvSpPr>
          <p:cNvPr id="351" name="给出一个字符串，拆分这个字符串，使得所有拆分的子串都是回文字符串。返回所有的拆分的可能。…"/>
          <p:cNvSpPr txBox="1"/>
          <p:nvPr/>
        </p:nvSpPr>
        <p:spPr>
          <a:xfrm>
            <a:off x="836066" y="6149510"/>
            <a:ext cx="22711867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给出一个字符串，拆分这个字符串，使得所有拆分的子串都是回文字符串。返回所有的拆分的可能。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给定字符串 s = "aab",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- 结果为 [ [“aa”,"b"] , [“a","a","b"] ]</a:t>
            </a:r>
          </a:p>
        </p:txBody>
      </p:sp>
      <p:pic>
        <p:nvPicPr>
          <p:cNvPr id="352" name="pasted-image.gif" descr="pasted-im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001" y="3973214"/>
            <a:ext cx="6234158" cy="1299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回溯算法的应用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回溯算法的应用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排列问题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排列问题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359" name="给定一个整型数组，其中的每一个元素都各不相，返回这些元素所有排列的可能。…"/>
          <p:cNvSpPr txBox="1"/>
          <p:nvPr/>
        </p:nvSpPr>
        <p:spPr>
          <a:xfrm>
            <a:off x="1242467" y="6201922"/>
            <a:ext cx="2228681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给定一个整型数组，其中的每一个元素都各不相，返回这些元素所有排列的可能。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如对于 [1, 2, 3]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[1,2,3] , [1,3,2] , [2,1,3] , [2,3,1] , [3,1,2] , [3,2,1] ]</a:t>
            </a:r>
          </a:p>
        </p:txBody>
      </p:sp>
      <p:pic>
        <p:nvPicPr>
          <p:cNvPr id="3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457" y="3747073"/>
            <a:ext cx="61722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5042" y="3701255"/>
            <a:ext cx="5773915" cy="1399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"/>
          <p:cNvGrpSpPr/>
          <p:nvPr/>
        </p:nvGrpSpPr>
        <p:grpSpPr>
          <a:xfrm>
            <a:off x="4575274" y="4919662"/>
            <a:ext cx="15194483" cy="2956116"/>
            <a:chOff x="0" y="0"/>
            <a:chExt cx="15194482" cy="2956114"/>
          </a:xfrm>
        </p:grpSpPr>
        <p:sp>
          <p:nvSpPr>
            <p:cNvPr id="363" name="Line"/>
            <p:cNvSpPr/>
            <p:nvPr/>
          </p:nvSpPr>
          <p:spPr>
            <a:xfrm flipH="1" flipV="1">
              <a:off x="8762626" y="48921"/>
              <a:ext cx="6431857" cy="274695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7616726" y="-1"/>
              <a:ext cx="1" cy="295611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0" y="33337"/>
              <a:ext cx="6753126" cy="277812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6" name="1"/>
            <p:cNvSpPr txBox="1"/>
            <p:nvPr/>
          </p:nvSpPr>
          <p:spPr>
            <a:xfrm>
              <a:off x="3142834" y="566737"/>
              <a:ext cx="46745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7" name="2"/>
            <p:cNvSpPr txBox="1"/>
            <p:nvPr/>
          </p:nvSpPr>
          <p:spPr>
            <a:xfrm>
              <a:off x="6939395" y="990599"/>
              <a:ext cx="467457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68" name="3"/>
            <p:cNvSpPr txBox="1"/>
            <p:nvPr/>
          </p:nvSpPr>
          <p:spPr>
            <a:xfrm>
              <a:off x="12070195" y="566737"/>
              <a:ext cx="467457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70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371" name="使用[1,2,3]构造排列"/>
          <p:cNvSpPr/>
          <p:nvPr/>
        </p:nvSpPr>
        <p:spPr>
          <a:xfrm>
            <a:off x="9762480" y="39878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使用[1,2,3]构造排列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"/>
          <p:cNvGrpSpPr/>
          <p:nvPr/>
        </p:nvGrpSpPr>
        <p:grpSpPr>
          <a:xfrm>
            <a:off x="2167880" y="8287146"/>
            <a:ext cx="4887219" cy="3066654"/>
            <a:chOff x="0" y="0"/>
            <a:chExt cx="4887217" cy="3066652"/>
          </a:xfrm>
        </p:grpSpPr>
        <p:sp>
          <p:nvSpPr>
            <p:cNvPr id="373" name="Line"/>
            <p:cNvSpPr/>
            <p:nvPr/>
          </p:nvSpPr>
          <p:spPr>
            <a:xfrm flipH="1" flipV="1">
              <a:off x="3200548" y="-1"/>
              <a:ext cx="1003746" cy="253871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4" name="Line"/>
            <p:cNvSpPr/>
            <p:nvPr/>
          </p:nvSpPr>
          <p:spPr>
            <a:xfrm flipV="1">
              <a:off x="710304" y="0"/>
              <a:ext cx="991645" cy="25387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5" name="3"/>
            <p:cNvSpPr/>
            <p:nvPr/>
          </p:nvSpPr>
          <p:spPr>
            <a:xfrm>
              <a:off x="0" y="1796652"/>
              <a:ext cx="1610618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76" name="2"/>
            <p:cNvSpPr/>
            <p:nvPr/>
          </p:nvSpPr>
          <p:spPr>
            <a:xfrm>
              <a:off x="3276600" y="1796652"/>
              <a:ext cx="1610618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7" name="2"/>
            <p:cNvSpPr txBox="1"/>
            <p:nvPr/>
          </p:nvSpPr>
          <p:spPr>
            <a:xfrm>
              <a:off x="394028" y="577452"/>
              <a:ext cx="46745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8" name="3"/>
            <p:cNvSpPr txBox="1"/>
            <p:nvPr/>
          </p:nvSpPr>
          <p:spPr>
            <a:xfrm>
              <a:off x="3848180" y="577452"/>
              <a:ext cx="46745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80" name="Line"/>
          <p:cNvSpPr/>
          <p:nvPr/>
        </p:nvSpPr>
        <p:spPr>
          <a:xfrm flipH="1" flipV="1">
            <a:off x="13337900" y="4968583"/>
            <a:ext cx="6431857" cy="274695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1" name="Line"/>
          <p:cNvSpPr/>
          <p:nvPr/>
        </p:nvSpPr>
        <p:spPr>
          <a:xfrm flipV="1">
            <a:off x="12192000" y="4919662"/>
            <a:ext cx="1" cy="295611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2" name="Line"/>
          <p:cNvSpPr/>
          <p:nvPr/>
        </p:nvSpPr>
        <p:spPr>
          <a:xfrm flipV="1">
            <a:off x="4575274" y="4953000"/>
            <a:ext cx="6753126" cy="277812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3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384" name="使用[1,2,3]构造排列"/>
          <p:cNvSpPr/>
          <p:nvPr/>
        </p:nvSpPr>
        <p:spPr>
          <a:xfrm>
            <a:off x="9762480" y="39878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使用[1,2,3]构造排列</a:t>
            </a:r>
          </a:p>
        </p:txBody>
      </p:sp>
      <p:sp>
        <p:nvSpPr>
          <p:cNvPr id="385" name="1"/>
          <p:cNvSpPr txBox="1"/>
          <p:nvPr/>
        </p:nvSpPr>
        <p:spPr>
          <a:xfrm>
            <a:off x="7718108" y="54863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6" name="使用[2,3]构造排列"/>
          <p:cNvSpPr/>
          <p:nvPr/>
        </p:nvSpPr>
        <p:spPr>
          <a:xfrm>
            <a:off x="21678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使用[2,3]构造排列</a:t>
            </a:r>
          </a:p>
        </p:txBody>
      </p:sp>
      <p:sp>
        <p:nvSpPr>
          <p:cNvPr id="387" name="1 2 3"/>
          <p:cNvSpPr txBox="1"/>
          <p:nvPr/>
        </p:nvSpPr>
        <p:spPr>
          <a:xfrm>
            <a:off x="22098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1 2 3</a:t>
            </a:r>
          </a:p>
        </p:txBody>
      </p:sp>
      <p:sp>
        <p:nvSpPr>
          <p:cNvPr id="388" name="1 3 2"/>
          <p:cNvSpPr txBox="1"/>
          <p:nvPr/>
        </p:nvSpPr>
        <p:spPr>
          <a:xfrm>
            <a:off x="54864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1 3 2</a:t>
            </a:r>
          </a:p>
        </p:txBody>
      </p:sp>
      <p:sp>
        <p:nvSpPr>
          <p:cNvPr id="389" name="2"/>
          <p:cNvSpPr txBox="1"/>
          <p:nvPr/>
        </p:nvSpPr>
        <p:spPr>
          <a:xfrm>
            <a:off x="11514669" y="5910262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90" name="3"/>
          <p:cNvSpPr txBox="1"/>
          <p:nvPr/>
        </p:nvSpPr>
        <p:spPr>
          <a:xfrm>
            <a:off x="16645469" y="5486399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3"/>
      <p:bldP build="whole" bldLvl="1" animBg="1" rev="0" advAuto="0" spid="379" grpId="1"/>
      <p:bldP build="whole" bldLvl="1" animBg="1" rev="0" advAuto="0" spid="387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ne"/>
          <p:cNvSpPr/>
          <p:nvPr/>
        </p:nvSpPr>
        <p:spPr>
          <a:xfrm flipH="1" flipV="1">
            <a:off x="13337900" y="4968583"/>
            <a:ext cx="6431857" cy="274695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99" name="Group"/>
          <p:cNvGrpSpPr/>
          <p:nvPr/>
        </p:nvGrpSpPr>
        <p:grpSpPr>
          <a:xfrm>
            <a:off x="9762480" y="8312546"/>
            <a:ext cx="4887219" cy="3066654"/>
            <a:chOff x="0" y="0"/>
            <a:chExt cx="4887217" cy="3066652"/>
          </a:xfrm>
        </p:grpSpPr>
        <p:sp>
          <p:nvSpPr>
            <p:cNvPr id="393" name="Line"/>
            <p:cNvSpPr/>
            <p:nvPr/>
          </p:nvSpPr>
          <p:spPr>
            <a:xfrm flipH="1" flipV="1">
              <a:off x="3200548" y="-1"/>
              <a:ext cx="1003745" cy="253871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4" name="Line"/>
            <p:cNvSpPr/>
            <p:nvPr/>
          </p:nvSpPr>
          <p:spPr>
            <a:xfrm flipV="1">
              <a:off x="710304" y="0"/>
              <a:ext cx="991645" cy="25387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5" name="3"/>
            <p:cNvSpPr/>
            <p:nvPr/>
          </p:nvSpPr>
          <p:spPr>
            <a:xfrm>
              <a:off x="0" y="1796652"/>
              <a:ext cx="1610618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96" name="1"/>
            <p:cNvSpPr/>
            <p:nvPr/>
          </p:nvSpPr>
          <p:spPr>
            <a:xfrm>
              <a:off x="3276600" y="1796652"/>
              <a:ext cx="1610618" cy="12700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7" name="1"/>
            <p:cNvSpPr txBox="1"/>
            <p:nvPr/>
          </p:nvSpPr>
          <p:spPr>
            <a:xfrm>
              <a:off x="394028" y="577452"/>
              <a:ext cx="46745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8" name="3"/>
            <p:cNvSpPr txBox="1"/>
            <p:nvPr/>
          </p:nvSpPr>
          <p:spPr>
            <a:xfrm>
              <a:off x="3848180" y="577452"/>
              <a:ext cx="46745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00" name="2 1 3"/>
          <p:cNvSpPr txBox="1"/>
          <p:nvPr/>
        </p:nvSpPr>
        <p:spPr>
          <a:xfrm>
            <a:off x="9804480" y="117347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2 1 3</a:t>
            </a:r>
          </a:p>
        </p:txBody>
      </p:sp>
      <p:sp>
        <p:nvSpPr>
          <p:cNvPr id="401" name="2 3 1"/>
          <p:cNvSpPr txBox="1"/>
          <p:nvPr/>
        </p:nvSpPr>
        <p:spPr>
          <a:xfrm>
            <a:off x="13081080" y="117347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2 3 1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2192000" y="4919662"/>
            <a:ext cx="1" cy="295611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3" name="Line"/>
          <p:cNvSpPr/>
          <p:nvPr/>
        </p:nvSpPr>
        <p:spPr>
          <a:xfrm flipH="1" flipV="1">
            <a:off x="5368428" y="8287146"/>
            <a:ext cx="1003746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4" name="Line"/>
          <p:cNvSpPr/>
          <p:nvPr/>
        </p:nvSpPr>
        <p:spPr>
          <a:xfrm flipV="1">
            <a:off x="2878184" y="8287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5" name="Line"/>
          <p:cNvSpPr/>
          <p:nvPr/>
        </p:nvSpPr>
        <p:spPr>
          <a:xfrm flipV="1">
            <a:off x="4575274" y="4953000"/>
            <a:ext cx="6753126" cy="277812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6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407" name="使用[1,2,3]构造排列"/>
          <p:cNvSpPr/>
          <p:nvPr/>
        </p:nvSpPr>
        <p:spPr>
          <a:xfrm>
            <a:off x="9762480" y="39878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使用[1,2,3]构造排列</a:t>
            </a:r>
          </a:p>
        </p:txBody>
      </p:sp>
      <p:sp>
        <p:nvSpPr>
          <p:cNvPr id="408" name="1"/>
          <p:cNvSpPr txBox="1"/>
          <p:nvPr/>
        </p:nvSpPr>
        <p:spPr>
          <a:xfrm>
            <a:off x="7718108" y="54863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9" name="使用[2,3]构造排列"/>
          <p:cNvSpPr/>
          <p:nvPr/>
        </p:nvSpPr>
        <p:spPr>
          <a:xfrm>
            <a:off x="21678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使用[2,3]构造排列</a:t>
            </a:r>
          </a:p>
        </p:txBody>
      </p:sp>
      <p:sp>
        <p:nvSpPr>
          <p:cNvPr id="410" name="使用[1,3]构造排列"/>
          <p:cNvSpPr/>
          <p:nvPr/>
        </p:nvSpPr>
        <p:spPr>
          <a:xfrm>
            <a:off x="97624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使用[1,3]构造排列</a:t>
            </a:r>
          </a:p>
        </p:txBody>
      </p:sp>
      <p:sp>
        <p:nvSpPr>
          <p:cNvPr id="411" name="3"/>
          <p:cNvSpPr/>
          <p:nvPr/>
        </p:nvSpPr>
        <p:spPr>
          <a:xfrm>
            <a:off x="2167880" y="100838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2" name="2"/>
          <p:cNvSpPr/>
          <p:nvPr/>
        </p:nvSpPr>
        <p:spPr>
          <a:xfrm>
            <a:off x="5444480" y="100838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3" name="2"/>
          <p:cNvSpPr txBox="1"/>
          <p:nvPr/>
        </p:nvSpPr>
        <p:spPr>
          <a:xfrm>
            <a:off x="2561908" y="88645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4" name="3"/>
          <p:cNvSpPr txBox="1"/>
          <p:nvPr/>
        </p:nvSpPr>
        <p:spPr>
          <a:xfrm>
            <a:off x="6016060" y="88645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5" name="1 2 3"/>
          <p:cNvSpPr txBox="1"/>
          <p:nvPr/>
        </p:nvSpPr>
        <p:spPr>
          <a:xfrm>
            <a:off x="22098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1 2 3</a:t>
            </a:r>
          </a:p>
        </p:txBody>
      </p:sp>
      <p:sp>
        <p:nvSpPr>
          <p:cNvPr id="416" name="1 3 2"/>
          <p:cNvSpPr txBox="1"/>
          <p:nvPr/>
        </p:nvSpPr>
        <p:spPr>
          <a:xfrm>
            <a:off x="54864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1 3 2</a:t>
            </a:r>
          </a:p>
        </p:txBody>
      </p:sp>
      <p:sp>
        <p:nvSpPr>
          <p:cNvPr id="417" name="2"/>
          <p:cNvSpPr txBox="1"/>
          <p:nvPr/>
        </p:nvSpPr>
        <p:spPr>
          <a:xfrm>
            <a:off x="11514669" y="5910262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8" name="3"/>
          <p:cNvSpPr txBox="1"/>
          <p:nvPr/>
        </p:nvSpPr>
        <p:spPr>
          <a:xfrm>
            <a:off x="16645469" y="5486399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3"/>
      <p:bldP build="whole" bldLvl="1" animBg="1" rev="0" advAuto="0" spid="399" grpId="1"/>
      <p:bldP build="whole" bldLvl="1" animBg="1" rev="0" advAuto="0" spid="400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H="1" flipV="1">
            <a:off x="20543539" y="8363346"/>
            <a:ext cx="1003745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1" name="Line"/>
          <p:cNvSpPr/>
          <p:nvPr/>
        </p:nvSpPr>
        <p:spPr>
          <a:xfrm flipV="1">
            <a:off x="18053296" y="83633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2" name="2"/>
          <p:cNvSpPr/>
          <p:nvPr/>
        </p:nvSpPr>
        <p:spPr>
          <a:xfrm>
            <a:off x="17342991" y="10160000"/>
            <a:ext cx="1610618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3" name="1"/>
          <p:cNvSpPr/>
          <p:nvPr/>
        </p:nvSpPr>
        <p:spPr>
          <a:xfrm>
            <a:off x="20619591" y="10160000"/>
            <a:ext cx="1610618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4" name="1"/>
          <p:cNvSpPr txBox="1"/>
          <p:nvPr/>
        </p:nvSpPr>
        <p:spPr>
          <a:xfrm>
            <a:off x="17737019" y="89407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5" name="2"/>
          <p:cNvSpPr txBox="1"/>
          <p:nvPr/>
        </p:nvSpPr>
        <p:spPr>
          <a:xfrm>
            <a:off x="21191171" y="89407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6" name="3 1 2"/>
          <p:cNvSpPr txBox="1"/>
          <p:nvPr/>
        </p:nvSpPr>
        <p:spPr>
          <a:xfrm>
            <a:off x="17384991" y="117855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3 1 2</a:t>
            </a:r>
          </a:p>
        </p:txBody>
      </p:sp>
      <p:sp>
        <p:nvSpPr>
          <p:cNvPr id="427" name="3 2 1"/>
          <p:cNvSpPr txBox="1"/>
          <p:nvPr/>
        </p:nvSpPr>
        <p:spPr>
          <a:xfrm>
            <a:off x="20661591" y="117855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3 2 1</a:t>
            </a:r>
          </a:p>
        </p:txBody>
      </p:sp>
      <p:sp>
        <p:nvSpPr>
          <p:cNvPr id="428" name="Line"/>
          <p:cNvSpPr/>
          <p:nvPr/>
        </p:nvSpPr>
        <p:spPr>
          <a:xfrm flipH="1" flipV="1">
            <a:off x="13337900" y="4968583"/>
            <a:ext cx="6431857" cy="274695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29" name="Line"/>
          <p:cNvSpPr/>
          <p:nvPr/>
        </p:nvSpPr>
        <p:spPr>
          <a:xfrm flipH="1" flipV="1">
            <a:off x="12963028" y="8312546"/>
            <a:ext cx="1003745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0" name="Line"/>
          <p:cNvSpPr/>
          <p:nvPr/>
        </p:nvSpPr>
        <p:spPr>
          <a:xfrm flipV="1">
            <a:off x="10472784" y="83125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1" name="3"/>
          <p:cNvSpPr/>
          <p:nvPr/>
        </p:nvSpPr>
        <p:spPr>
          <a:xfrm>
            <a:off x="9762480" y="101092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2" name="1"/>
          <p:cNvSpPr/>
          <p:nvPr/>
        </p:nvSpPr>
        <p:spPr>
          <a:xfrm>
            <a:off x="13039080" y="101092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3" name="1"/>
          <p:cNvSpPr txBox="1"/>
          <p:nvPr/>
        </p:nvSpPr>
        <p:spPr>
          <a:xfrm>
            <a:off x="10156508" y="88899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4" name="3"/>
          <p:cNvSpPr txBox="1"/>
          <p:nvPr/>
        </p:nvSpPr>
        <p:spPr>
          <a:xfrm>
            <a:off x="13610660" y="88899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5" name="2 1 3"/>
          <p:cNvSpPr txBox="1"/>
          <p:nvPr/>
        </p:nvSpPr>
        <p:spPr>
          <a:xfrm>
            <a:off x="9804480" y="117347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2 1 3</a:t>
            </a:r>
          </a:p>
        </p:txBody>
      </p:sp>
      <p:sp>
        <p:nvSpPr>
          <p:cNvPr id="436" name="2 3 1"/>
          <p:cNvSpPr txBox="1"/>
          <p:nvPr/>
        </p:nvSpPr>
        <p:spPr>
          <a:xfrm>
            <a:off x="13081080" y="117347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2 3 1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12192000" y="4919662"/>
            <a:ext cx="1" cy="295611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8" name="Line"/>
          <p:cNvSpPr/>
          <p:nvPr/>
        </p:nvSpPr>
        <p:spPr>
          <a:xfrm flipH="1" flipV="1">
            <a:off x="5368428" y="8287146"/>
            <a:ext cx="1003746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9" name="Line"/>
          <p:cNvSpPr/>
          <p:nvPr/>
        </p:nvSpPr>
        <p:spPr>
          <a:xfrm flipV="1">
            <a:off x="2878184" y="8287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0" name="Line"/>
          <p:cNvSpPr/>
          <p:nvPr/>
        </p:nvSpPr>
        <p:spPr>
          <a:xfrm flipV="1">
            <a:off x="4575274" y="4953000"/>
            <a:ext cx="6753126" cy="2778125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1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442" name="使用[1,2,3]构造排列"/>
          <p:cNvSpPr/>
          <p:nvPr/>
        </p:nvSpPr>
        <p:spPr>
          <a:xfrm>
            <a:off x="9762480" y="39878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使用[1,2,3]构造排列</a:t>
            </a:r>
          </a:p>
        </p:txBody>
      </p:sp>
      <p:sp>
        <p:nvSpPr>
          <p:cNvPr id="443" name="1"/>
          <p:cNvSpPr txBox="1"/>
          <p:nvPr/>
        </p:nvSpPr>
        <p:spPr>
          <a:xfrm>
            <a:off x="7718108" y="54863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4" name="使用[2,3]构造排列"/>
          <p:cNvSpPr/>
          <p:nvPr/>
        </p:nvSpPr>
        <p:spPr>
          <a:xfrm>
            <a:off x="21678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使用[2,3]构造排列</a:t>
            </a:r>
          </a:p>
        </p:txBody>
      </p:sp>
      <p:sp>
        <p:nvSpPr>
          <p:cNvPr id="445" name="使用[1,3]构造排列"/>
          <p:cNvSpPr/>
          <p:nvPr/>
        </p:nvSpPr>
        <p:spPr>
          <a:xfrm>
            <a:off x="97624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使用[1,3]构造排列</a:t>
            </a:r>
          </a:p>
        </p:txBody>
      </p:sp>
      <p:sp>
        <p:nvSpPr>
          <p:cNvPr id="446" name="使用[1,2]构造排列"/>
          <p:cNvSpPr/>
          <p:nvPr/>
        </p:nvSpPr>
        <p:spPr>
          <a:xfrm>
            <a:off x="17357080" y="7239000"/>
            <a:ext cx="485904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使用[1,2]构造排列</a:t>
            </a:r>
          </a:p>
        </p:txBody>
      </p:sp>
      <p:sp>
        <p:nvSpPr>
          <p:cNvPr id="447" name="3"/>
          <p:cNvSpPr/>
          <p:nvPr/>
        </p:nvSpPr>
        <p:spPr>
          <a:xfrm>
            <a:off x="2167880" y="100838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48" name="2"/>
          <p:cNvSpPr/>
          <p:nvPr/>
        </p:nvSpPr>
        <p:spPr>
          <a:xfrm>
            <a:off x="5444480" y="10083800"/>
            <a:ext cx="1610619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9" name="2"/>
          <p:cNvSpPr txBox="1"/>
          <p:nvPr/>
        </p:nvSpPr>
        <p:spPr>
          <a:xfrm>
            <a:off x="2561908" y="88645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0" name="3"/>
          <p:cNvSpPr txBox="1"/>
          <p:nvPr/>
        </p:nvSpPr>
        <p:spPr>
          <a:xfrm>
            <a:off x="6016060" y="8864599"/>
            <a:ext cx="46745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51" name="1 2 3"/>
          <p:cNvSpPr txBox="1"/>
          <p:nvPr/>
        </p:nvSpPr>
        <p:spPr>
          <a:xfrm>
            <a:off x="22098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1 2 3</a:t>
            </a:r>
          </a:p>
        </p:txBody>
      </p:sp>
      <p:sp>
        <p:nvSpPr>
          <p:cNvPr id="452" name="1 3 2"/>
          <p:cNvSpPr txBox="1"/>
          <p:nvPr/>
        </p:nvSpPr>
        <p:spPr>
          <a:xfrm>
            <a:off x="5486480" y="11709399"/>
            <a:ext cx="15266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1 3 2</a:t>
            </a:r>
          </a:p>
        </p:txBody>
      </p:sp>
      <p:sp>
        <p:nvSpPr>
          <p:cNvPr id="453" name="2"/>
          <p:cNvSpPr txBox="1"/>
          <p:nvPr/>
        </p:nvSpPr>
        <p:spPr>
          <a:xfrm>
            <a:off x="11514669" y="5910262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4" name="3"/>
          <p:cNvSpPr txBox="1"/>
          <p:nvPr/>
        </p:nvSpPr>
        <p:spPr>
          <a:xfrm>
            <a:off x="16645469" y="5486399"/>
            <a:ext cx="46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46. Permut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46. Permutations</a:t>
            </a:r>
          </a:p>
        </p:txBody>
      </p:sp>
      <p:sp>
        <p:nvSpPr>
          <p:cNvPr id="457" name="Perms( nums[0…n-1] ) = {取出一个数字} +…"/>
          <p:cNvSpPr txBox="1"/>
          <p:nvPr/>
        </p:nvSpPr>
        <p:spPr>
          <a:xfrm>
            <a:off x="1242467" y="7802122"/>
            <a:ext cx="2228681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Perms( nums[0…n-1] ) = {取出一个数字} + 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            Perms( nums[{0…n-1} - 这个数字] )</a:t>
            </a:r>
          </a:p>
        </p:txBody>
      </p:sp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457" y="3747073"/>
            <a:ext cx="61722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5042" y="3701255"/>
            <a:ext cx="5773915" cy="1399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实践：解决46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树形问题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树形问题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47. Permutations II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47. Permutations II</a:t>
            </a:r>
          </a:p>
        </p:txBody>
      </p:sp>
      <p:sp>
        <p:nvSpPr>
          <p:cNvPr id="464" name="给定一个整型数组，其中可能有相同的元素，返回这些元素所有排列的可能。…"/>
          <p:cNvSpPr txBox="1"/>
          <p:nvPr/>
        </p:nvSpPr>
        <p:spPr>
          <a:xfrm>
            <a:off x="1242467" y="6201922"/>
            <a:ext cx="2228681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给定一个整型数组，其中</a:t>
            </a:r>
            <a:r>
              <a:rPr>
                <a:solidFill>
                  <a:srgbClr val="BA3027"/>
                </a:solidFill>
              </a:rPr>
              <a:t>可能有相同的元素</a:t>
            </a:r>
            <a:r>
              <a:t>，返回这些元素所有排列的可能。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如对于 [1, 1, 2]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[1,1,2] , [1,2,1] , [2,1,1] ]</a:t>
            </a:r>
          </a:p>
        </p:txBody>
      </p:sp>
      <p:pic>
        <p:nvPicPr>
          <p:cNvPr id="4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457" y="3747073"/>
            <a:ext cx="61722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5042" y="3701255"/>
            <a:ext cx="5773915" cy="1399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组合问题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组合问题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471" name="给出两个整数n和k，求在1...n这n个数字中选出k个数字的所有组合。…"/>
          <p:cNvSpPr txBox="1"/>
          <p:nvPr/>
        </p:nvSpPr>
        <p:spPr>
          <a:xfrm>
            <a:off x="665063" y="4673599"/>
            <a:ext cx="23053874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给出两个整数n和k，求在1...n这n个数字中选出k个数字的所有组合。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 n = 4 ，k = 2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结果为 [ [1,2] , [1,3] , [1,4] , [2,3] , [2,4] , [3,4] ]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roup"/>
          <p:cNvGrpSpPr/>
          <p:nvPr/>
        </p:nvGrpSpPr>
        <p:grpSpPr>
          <a:xfrm>
            <a:off x="2886769" y="4919662"/>
            <a:ext cx="17533726" cy="3177779"/>
            <a:chOff x="0" y="0"/>
            <a:chExt cx="17533724" cy="3177778"/>
          </a:xfrm>
        </p:grpSpPr>
        <p:sp>
          <p:nvSpPr>
            <p:cNvPr id="473" name="Line"/>
            <p:cNvSpPr/>
            <p:nvPr/>
          </p:nvSpPr>
          <p:spPr>
            <a:xfrm flipH="1" flipV="1">
              <a:off x="9432230" y="126999"/>
              <a:ext cx="3050779" cy="305078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4" name="Line"/>
            <p:cNvSpPr/>
            <p:nvPr/>
          </p:nvSpPr>
          <p:spPr>
            <a:xfrm flipH="1" flipV="1">
              <a:off x="10451131" y="48921"/>
              <a:ext cx="7082594" cy="255963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5" name="Line"/>
            <p:cNvSpPr/>
            <p:nvPr/>
          </p:nvSpPr>
          <p:spPr>
            <a:xfrm flipV="1">
              <a:off x="6056808" y="0"/>
              <a:ext cx="3248423" cy="284480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-1" y="33337"/>
              <a:ext cx="8441631" cy="288944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7" name="取1"/>
            <p:cNvSpPr txBox="1"/>
            <p:nvPr/>
          </p:nvSpPr>
          <p:spPr>
            <a:xfrm>
              <a:off x="3370839" y="325437"/>
              <a:ext cx="1102457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取1</a:t>
              </a:r>
            </a:p>
          </p:txBody>
        </p:sp>
        <p:sp>
          <p:nvSpPr>
            <p:cNvPr id="478" name="取2"/>
            <p:cNvSpPr txBox="1"/>
            <p:nvPr/>
          </p:nvSpPr>
          <p:spPr>
            <a:xfrm>
              <a:off x="6354599" y="833437"/>
              <a:ext cx="110245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取2</a:t>
              </a:r>
            </a:p>
          </p:txBody>
        </p:sp>
        <p:sp>
          <p:nvSpPr>
            <p:cNvPr id="479" name="取3"/>
            <p:cNvSpPr txBox="1"/>
            <p:nvPr/>
          </p:nvSpPr>
          <p:spPr>
            <a:xfrm>
              <a:off x="10894834" y="833437"/>
              <a:ext cx="1102457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取3</a:t>
              </a:r>
            </a:p>
          </p:txBody>
        </p:sp>
        <p:sp>
          <p:nvSpPr>
            <p:cNvPr id="480" name="取4"/>
            <p:cNvSpPr txBox="1"/>
            <p:nvPr/>
          </p:nvSpPr>
          <p:spPr>
            <a:xfrm>
              <a:off x="13441199" y="325437"/>
              <a:ext cx="110245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取4</a:t>
              </a:r>
            </a:p>
          </p:txBody>
        </p:sp>
      </p:grpSp>
      <p:sp>
        <p:nvSpPr>
          <p:cNvPr id="482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483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"/>
          <p:cNvGrpSpPr/>
          <p:nvPr/>
        </p:nvGrpSpPr>
        <p:grpSpPr>
          <a:xfrm>
            <a:off x="528402" y="8414146"/>
            <a:ext cx="1625421" cy="2538711"/>
            <a:chOff x="0" y="0"/>
            <a:chExt cx="1625420" cy="2538709"/>
          </a:xfrm>
        </p:grpSpPr>
        <p:sp>
          <p:nvSpPr>
            <p:cNvPr id="485" name="Line"/>
            <p:cNvSpPr/>
            <p:nvPr/>
          </p:nvSpPr>
          <p:spPr>
            <a:xfrm flipV="1">
              <a:off x="633775" y="0"/>
              <a:ext cx="991646" cy="25387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6" name="取2"/>
            <p:cNvSpPr txBox="1"/>
            <p:nvPr/>
          </p:nvSpPr>
          <p:spPr>
            <a:xfrm>
              <a:off x="0" y="513952"/>
              <a:ext cx="1102457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取2</a:t>
              </a: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2907404" y="8414146"/>
            <a:ext cx="1102458" cy="2538711"/>
            <a:chOff x="0" y="0"/>
            <a:chExt cx="1102456" cy="2538709"/>
          </a:xfrm>
        </p:grpSpPr>
        <p:sp>
          <p:nvSpPr>
            <p:cNvPr id="488" name="Line"/>
            <p:cNvSpPr/>
            <p:nvPr/>
          </p:nvSpPr>
          <p:spPr>
            <a:xfrm flipV="1">
              <a:off x="38100" y="0"/>
              <a:ext cx="1" cy="25387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9" name="取3"/>
            <p:cNvSpPr txBox="1"/>
            <p:nvPr/>
          </p:nvSpPr>
          <p:spPr>
            <a:xfrm>
              <a:off x="0" y="723254"/>
              <a:ext cx="1102457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取3</a:t>
              </a: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3735694" y="8210946"/>
            <a:ext cx="2002936" cy="2741911"/>
            <a:chOff x="0" y="0"/>
            <a:chExt cx="2002934" cy="2741909"/>
          </a:xfrm>
        </p:grpSpPr>
        <p:sp>
          <p:nvSpPr>
            <p:cNvPr id="491" name="Line"/>
            <p:cNvSpPr/>
            <p:nvPr/>
          </p:nvSpPr>
          <p:spPr>
            <a:xfrm flipH="1" flipV="1">
              <a:off x="0" y="0"/>
              <a:ext cx="1387359" cy="27419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92" name="取4"/>
            <p:cNvSpPr txBox="1"/>
            <p:nvPr/>
          </p:nvSpPr>
          <p:spPr>
            <a:xfrm>
              <a:off x="900478" y="718251"/>
              <a:ext cx="110245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取4</a:t>
              </a:r>
            </a:p>
          </p:txBody>
        </p:sp>
      </p:grpSp>
      <p:sp>
        <p:nvSpPr>
          <p:cNvPr id="494" name="Line"/>
          <p:cNvSpPr/>
          <p:nvPr/>
        </p:nvSpPr>
        <p:spPr>
          <a:xfrm flipH="1" flipV="1">
            <a:off x="12318999" y="5046662"/>
            <a:ext cx="3050780" cy="3050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5" name="Line"/>
          <p:cNvSpPr/>
          <p:nvPr/>
        </p:nvSpPr>
        <p:spPr>
          <a:xfrm flipH="1" flipV="1">
            <a:off x="13337900" y="4968583"/>
            <a:ext cx="7082594" cy="255963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6" name="Line"/>
          <p:cNvSpPr/>
          <p:nvPr/>
        </p:nvSpPr>
        <p:spPr>
          <a:xfrm flipV="1">
            <a:off x="8943577" y="4919662"/>
            <a:ext cx="3248423" cy="284480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7" name="Line"/>
          <p:cNvSpPr/>
          <p:nvPr/>
        </p:nvSpPr>
        <p:spPr>
          <a:xfrm flipV="1">
            <a:off x="2886769" y="4953000"/>
            <a:ext cx="8441631" cy="288944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98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499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  <p:sp>
        <p:nvSpPr>
          <p:cNvPr id="500" name="取1"/>
          <p:cNvSpPr txBox="1"/>
          <p:nvPr/>
        </p:nvSpPr>
        <p:spPr>
          <a:xfrm>
            <a:off x="6257608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取1</a:t>
            </a:r>
          </a:p>
        </p:txBody>
      </p:sp>
      <p:sp>
        <p:nvSpPr>
          <p:cNvPr id="501" name="在[2,3,4]中取1个数"/>
          <p:cNvSpPr/>
          <p:nvPr/>
        </p:nvSpPr>
        <p:spPr>
          <a:xfrm>
            <a:off x="879589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在[2,3,4]中取1个数</a:t>
            </a:r>
          </a:p>
        </p:txBody>
      </p:sp>
      <p:sp>
        <p:nvSpPr>
          <p:cNvPr id="502" name="1 2"/>
          <p:cNvSpPr txBox="1"/>
          <p:nvPr/>
        </p:nvSpPr>
        <p:spPr>
          <a:xfrm>
            <a:off x="581112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503" name="1 3"/>
          <p:cNvSpPr txBox="1"/>
          <p:nvPr/>
        </p:nvSpPr>
        <p:spPr>
          <a:xfrm>
            <a:off x="2446986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504" name="取2"/>
          <p:cNvSpPr txBox="1"/>
          <p:nvPr/>
        </p:nvSpPr>
        <p:spPr>
          <a:xfrm>
            <a:off x="9241369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05" name="取3"/>
          <p:cNvSpPr txBox="1"/>
          <p:nvPr/>
        </p:nvSpPr>
        <p:spPr>
          <a:xfrm>
            <a:off x="13781603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06" name="取4"/>
          <p:cNvSpPr txBox="1"/>
          <p:nvPr/>
        </p:nvSpPr>
        <p:spPr>
          <a:xfrm>
            <a:off x="16327969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07" name="1 4"/>
          <p:cNvSpPr txBox="1"/>
          <p:nvPr/>
        </p:nvSpPr>
        <p:spPr>
          <a:xfrm>
            <a:off x="4688882" y="112853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7" grpId="1"/>
      <p:bldP build="whole" bldLvl="1" animBg="1" rev="0" advAuto="0" spid="502" grpId="2"/>
      <p:bldP build="whole" bldLvl="1" animBg="1" rev="0" advAuto="0" spid="503" grpId="4"/>
      <p:bldP build="whole" bldLvl="1" animBg="1" rev="0" advAuto="0" spid="493" grpId="5"/>
      <p:bldP build="whole" bldLvl="1" animBg="1" rev="0" advAuto="0" spid="490" grpId="3"/>
      <p:bldP build="whole" bldLvl="1" animBg="1" rev="0" advAuto="0" spid="507" grpId="6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Line"/>
          <p:cNvSpPr/>
          <p:nvPr/>
        </p:nvSpPr>
        <p:spPr>
          <a:xfrm flipH="1" flipV="1">
            <a:off x="3735694" y="8210947"/>
            <a:ext cx="1387359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0" name="Line"/>
          <p:cNvSpPr/>
          <p:nvPr/>
        </p:nvSpPr>
        <p:spPr>
          <a:xfrm flipH="1" flipV="1">
            <a:off x="12318999" y="5046662"/>
            <a:ext cx="3050780" cy="3050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11" name="Line"/>
          <p:cNvSpPr/>
          <p:nvPr/>
        </p:nvSpPr>
        <p:spPr>
          <a:xfrm flipH="1" flipV="1">
            <a:off x="13337900" y="4968583"/>
            <a:ext cx="7082594" cy="255963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514" name="Group"/>
          <p:cNvGrpSpPr/>
          <p:nvPr/>
        </p:nvGrpSpPr>
        <p:grpSpPr>
          <a:xfrm>
            <a:off x="6910388" y="8363346"/>
            <a:ext cx="1625421" cy="2538711"/>
            <a:chOff x="0" y="0"/>
            <a:chExt cx="1625420" cy="2538709"/>
          </a:xfrm>
        </p:grpSpPr>
        <p:sp>
          <p:nvSpPr>
            <p:cNvPr id="512" name="Line"/>
            <p:cNvSpPr/>
            <p:nvPr/>
          </p:nvSpPr>
          <p:spPr>
            <a:xfrm flipV="1">
              <a:off x="633775" y="0"/>
              <a:ext cx="991646" cy="253871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13" name="取3"/>
            <p:cNvSpPr txBox="1"/>
            <p:nvPr/>
          </p:nvSpPr>
          <p:spPr>
            <a:xfrm>
              <a:off x="0" y="513952"/>
              <a:ext cx="1102457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取3</a:t>
              </a:r>
            </a:p>
          </p:txBody>
        </p:sp>
      </p:grpSp>
      <p:grpSp>
        <p:nvGrpSpPr>
          <p:cNvPr id="517" name="Group"/>
          <p:cNvGrpSpPr/>
          <p:nvPr/>
        </p:nvGrpSpPr>
        <p:grpSpPr>
          <a:xfrm>
            <a:off x="10034408" y="8363346"/>
            <a:ext cx="1636691" cy="2538711"/>
            <a:chOff x="0" y="0"/>
            <a:chExt cx="1636690" cy="2538709"/>
          </a:xfrm>
        </p:grpSpPr>
        <p:sp>
          <p:nvSpPr>
            <p:cNvPr id="515" name="Line"/>
            <p:cNvSpPr/>
            <p:nvPr/>
          </p:nvSpPr>
          <p:spPr>
            <a:xfrm flipH="1" flipV="1">
              <a:off x="-1" y="-1"/>
              <a:ext cx="1003746" cy="253871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16" name="取4"/>
            <p:cNvSpPr txBox="1"/>
            <p:nvPr/>
          </p:nvSpPr>
          <p:spPr>
            <a:xfrm>
              <a:off x="534233" y="513952"/>
              <a:ext cx="110245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取4</a:t>
              </a:r>
            </a:p>
          </p:txBody>
        </p:sp>
      </p:grpSp>
      <p:sp>
        <p:nvSpPr>
          <p:cNvPr id="518" name="2 3"/>
          <p:cNvSpPr txBox="1"/>
          <p:nvPr/>
        </p:nvSpPr>
        <p:spPr>
          <a:xfrm>
            <a:off x="6930779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sp>
        <p:nvSpPr>
          <p:cNvPr id="519" name="Line"/>
          <p:cNvSpPr/>
          <p:nvPr/>
        </p:nvSpPr>
        <p:spPr>
          <a:xfrm flipV="1">
            <a:off x="8943577" y="4919662"/>
            <a:ext cx="3248423" cy="284480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0" name="Line"/>
          <p:cNvSpPr/>
          <p:nvPr/>
        </p:nvSpPr>
        <p:spPr>
          <a:xfrm flipV="1">
            <a:off x="2945504" y="8414147"/>
            <a:ext cx="1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1" name="Line"/>
          <p:cNvSpPr/>
          <p:nvPr/>
        </p:nvSpPr>
        <p:spPr>
          <a:xfrm flipV="1">
            <a:off x="1162178" y="8414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2" name="Line"/>
          <p:cNvSpPr/>
          <p:nvPr/>
        </p:nvSpPr>
        <p:spPr>
          <a:xfrm flipV="1">
            <a:off x="2886769" y="4953000"/>
            <a:ext cx="8441631" cy="288944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23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524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  <p:sp>
        <p:nvSpPr>
          <p:cNvPr id="525" name="取1"/>
          <p:cNvSpPr txBox="1"/>
          <p:nvPr/>
        </p:nvSpPr>
        <p:spPr>
          <a:xfrm>
            <a:off x="6257608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取1</a:t>
            </a:r>
          </a:p>
        </p:txBody>
      </p:sp>
      <p:sp>
        <p:nvSpPr>
          <p:cNvPr id="526" name="在[2,3,4]中取1个数"/>
          <p:cNvSpPr/>
          <p:nvPr/>
        </p:nvSpPr>
        <p:spPr>
          <a:xfrm>
            <a:off x="879589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在[2,3,4]中取1个数</a:t>
            </a:r>
          </a:p>
        </p:txBody>
      </p:sp>
      <p:sp>
        <p:nvSpPr>
          <p:cNvPr id="527" name="在[3,4]中取1个数"/>
          <p:cNvSpPr/>
          <p:nvPr/>
        </p:nvSpPr>
        <p:spPr>
          <a:xfrm>
            <a:off x="6903593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在[3,4]中取1个数</a:t>
            </a:r>
          </a:p>
        </p:txBody>
      </p:sp>
      <p:sp>
        <p:nvSpPr>
          <p:cNvPr id="528" name="取2"/>
          <p:cNvSpPr txBox="1"/>
          <p:nvPr/>
        </p:nvSpPr>
        <p:spPr>
          <a:xfrm>
            <a:off x="528402" y="8928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29" name="取3"/>
          <p:cNvSpPr txBox="1"/>
          <p:nvPr/>
        </p:nvSpPr>
        <p:spPr>
          <a:xfrm>
            <a:off x="2907404" y="91374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30" name="1 2"/>
          <p:cNvSpPr txBox="1"/>
          <p:nvPr/>
        </p:nvSpPr>
        <p:spPr>
          <a:xfrm>
            <a:off x="581112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531" name="1 3"/>
          <p:cNvSpPr txBox="1"/>
          <p:nvPr/>
        </p:nvSpPr>
        <p:spPr>
          <a:xfrm>
            <a:off x="2446986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532" name="取2"/>
          <p:cNvSpPr txBox="1"/>
          <p:nvPr/>
        </p:nvSpPr>
        <p:spPr>
          <a:xfrm>
            <a:off x="9241369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33" name="取3"/>
          <p:cNvSpPr txBox="1"/>
          <p:nvPr/>
        </p:nvSpPr>
        <p:spPr>
          <a:xfrm>
            <a:off x="13781603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34" name="取4"/>
          <p:cNvSpPr txBox="1"/>
          <p:nvPr/>
        </p:nvSpPr>
        <p:spPr>
          <a:xfrm>
            <a:off x="16327969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35" name="取4"/>
          <p:cNvSpPr txBox="1"/>
          <p:nvPr/>
        </p:nvSpPr>
        <p:spPr>
          <a:xfrm>
            <a:off x="4636172" y="8929198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36" name="1 4"/>
          <p:cNvSpPr txBox="1"/>
          <p:nvPr/>
        </p:nvSpPr>
        <p:spPr>
          <a:xfrm>
            <a:off x="4688882" y="112853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1 4</a:t>
            </a:r>
          </a:p>
        </p:txBody>
      </p:sp>
      <p:sp>
        <p:nvSpPr>
          <p:cNvPr id="537" name="2 4"/>
          <p:cNvSpPr txBox="1"/>
          <p:nvPr/>
        </p:nvSpPr>
        <p:spPr>
          <a:xfrm>
            <a:off x="10621351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7" grpId="3"/>
      <p:bldP build="whole" bldLvl="1" animBg="1" rev="0" advAuto="0" spid="537" grpId="4"/>
      <p:bldP build="whole" bldLvl="1" animBg="1" rev="0" advAuto="0" spid="518" grpId="2"/>
      <p:bldP build="whole" bldLvl="1" animBg="1" rev="0" advAuto="0" spid="5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Line"/>
          <p:cNvSpPr/>
          <p:nvPr/>
        </p:nvSpPr>
        <p:spPr>
          <a:xfrm flipH="1" flipV="1">
            <a:off x="3735694" y="8210947"/>
            <a:ext cx="1387359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0" name="Line"/>
          <p:cNvSpPr/>
          <p:nvPr/>
        </p:nvSpPr>
        <p:spPr>
          <a:xfrm flipH="1" flipV="1">
            <a:off x="12318999" y="5046662"/>
            <a:ext cx="3050780" cy="3050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1" name="Line"/>
          <p:cNvSpPr/>
          <p:nvPr/>
        </p:nvSpPr>
        <p:spPr>
          <a:xfrm flipH="1" flipV="1">
            <a:off x="13337900" y="4968583"/>
            <a:ext cx="7082594" cy="255963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2" name="Line"/>
          <p:cNvSpPr/>
          <p:nvPr/>
        </p:nvSpPr>
        <p:spPr>
          <a:xfrm flipH="1" flipV="1">
            <a:off x="10034408" y="8363346"/>
            <a:ext cx="1003745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3" name="Line"/>
          <p:cNvSpPr/>
          <p:nvPr/>
        </p:nvSpPr>
        <p:spPr>
          <a:xfrm flipV="1">
            <a:off x="7544164" y="83633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44" name="取3"/>
          <p:cNvSpPr txBox="1"/>
          <p:nvPr/>
        </p:nvSpPr>
        <p:spPr>
          <a:xfrm>
            <a:off x="6910388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45" name="取4"/>
          <p:cNvSpPr txBox="1"/>
          <p:nvPr/>
        </p:nvSpPr>
        <p:spPr>
          <a:xfrm>
            <a:off x="10568641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46" name="2 3"/>
          <p:cNvSpPr txBox="1"/>
          <p:nvPr/>
        </p:nvSpPr>
        <p:spPr>
          <a:xfrm>
            <a:off x="6930779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grpSp>
        <p:nvGrpSpPr>
          <p:cNvPr id="550" name="Group"/>
          <p:cNvGrpSpPr/>
          <p:nvPr/>
        </p:nvGrpSpPr>
        <p:grpSpPr>
          <a:xfrm>
            <a:off x="14576714" y="8312546"/>
            <a:ext cx="1859674" cy="3937972"/>
            <a:chOff x="0" y="0"/>
            <a:chExt cx="1859672" cy="3937970"/>
          </a:xfrm>
        </p:grpSpPr>
        <p:sp>
          <p:nvSpPr>
            <p:cNvPr id="547" name="Line"/>
            <p:cNvSpPr/>
            <p:nvPr/>
          </p:nvSpPr>
          <p:spPr>
            <a:xfrm flipV="1">
              <a:off x="436881" y="-1"/>
              <a:ext cx="1" cy="274191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48" name="取4"/>
            <p:cNvSpPr txBox="1"/>
            <p:nvPr/>
          </p:nvSpPr>
          <p:spPr>
            <a:xfrm>
              <a:off x="757215" y="875654"/>
              <a:ext cx="110245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取4</a:t>
              </a:r>
            </a:p>
          </p:txBody>
        </p:sp>
        <p:sp>
          <p:nvSpPr>
            <p:cNvPr id="549" name="3 4"/>
            <p:cNvSpPr txBox="1"/>
            <p:nvPr/>
          </p:nvSpPr>
          <p:spPr>
            <a:xfrm>
              <a:off x="0" y="3074370"/>
              <a:ext cx="997037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3 4</a:t>
              </a:r>
            </a:p>
          </p:txBody>
        </p:sp>
      </p:grpSp>
      <p:sp>
        <p:nvSpPr>
          <p:cNvPr id="551" name="Line"/>
          <p:cNvSpPr/>
          <p:nvPr/>
        </p:nvSpPr>
        <p:spPr>
          <a:xfrm flipV="1">
            <a:off x="8943577" y="4919662"/>
            <a:ext cx="3248423" cy="284480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2" name="Line"/>
          <p:cNvSpPr/>
          <p:nvPr/>
        </p:nvSpPr>
        <p:spPr>
          <a:xfrm flipV="1">
            <a:off x="2945504" y="8414147"/>
            <a:ext cx="1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3" name="Line"/>
          <p:cNvSpPr/>
          <p:nvPr/>
        </p:nvSpPr>
        <p:spPr>
          <a:xfrm flipV="1">
            <a:off x="1162178" y="8414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4" name="Line"/>
          <p:cNvSpPr/>
          <p:nvPr/>
        </p:nvSpPr>
        <p:spPr>
          <a:xfrm flipV="1">
            <a:off x="2886769" y="4953000"/>
            <a:ext cx="8441631" cy="288944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5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556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  <p:sp>
        <p:nvSpPr>
          <p:cNvPr id="557" name="取1"/>
          <p:cNvSpPr txBox="1"/>
          <p:nvPr/>
        </p:nvSpPr>
        <p:spPr>
          <a:xfrm>
            <a:off x="6257608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取1</a:t>
            </a:r>
          </a:p>
        </p:txBody>
      </p:sp>
      <p:sp>
        <p:nvSpPr>
          <p:cNvPr id="558" name="在[2,3,4]中取1个数"/>
          <p:cNvSpPr/>
          <p:nvPr/>
        </p:nvSpPr>
        <p:spPr>
          <a:xfrm>
            <a:off x="879589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在[2,3,4]中取1个数</a:t>
            </a:r>
          </a:p>
        </p:txBody>
      </p:sp>
      <p:sp>
        <p:nvSpPr>
          <p:cNvPr id="559" name="在[3,4]中取1个数"/>
          <p:cNvSpPr/>
          <p:nvPr/>
        </p:nvSpPr>
        <p:spPr>
          <a:xfrm>
            <a:off x="6903593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在[3,4]中取1个数</a:t>
            </a:r>
          </a:p>
        </p:txBody>
      </p:sp>
      <p:sp>
        <p:nvSpPr>
          <p:cNvPr id="560" name="在[4]中取1个数"/>
          <p:cNvSpPr/>
          <p:nvPr/>
        </p:nvSpPr>
        <p:spPr>
          <a:xfrm>
            <a:off x="12927596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在[4]中取1个数</a:t>
            </a:r>
          </a:p>
        </p:txBody>
      </p:sp>
      <p:sp>
        <p:nvSpPr>
          <p:cNvPr id="561" name="取2"/>
          <p:cNvSpPr txBox="1"/>
          <p:nvPr/>
        </p:nvSpPr>
        <p:spPr>
          <a:xfrm>
            <a:off x="528402" y="8928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62" name="取3"/>
          <p:cNvSpPr txBox="1"/>
          <p:nvPr/>
        </p:nvSpPr>
        <p:spPr>
          <a:xfrm>
            <a:off x="2907404" y="91374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63" name="1 2"/>
          <p:cNvSpPr txBox="1"/>
          <p:nvPr/>
        </p:nvSpPr>
        <p:spPr>
          <a:xfrm>
            <a:off x="581112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564" name="1 3"/>
          <p:cNvSpPr txBox="1"/>
          <p:nvPr/>
        </p:nvSpPr>
        <p:spPr>
          <a:xfrm>
            <a:off x="2446986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565" name="取2"/>
          <p:cNvSpPr txBox="1"/>
          <p:nvPr/>
        </p:nvSpPr>
        <p:spPr>
          <a:xfrm>
            <a:off x="9241369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66" name="取3"/>
          <p:cNvSpPr txBox="1"/>
          <p:nvPr/>
        </p:nvSpPr>
        <p:spPr>
          <a:xfrm>
            <a:off x="13781603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67" name="取4"/>
          <p:cNvSpPr txBox="1"/>
          <p:nvPr/>
        </p:nvSpPr>
        <p:spPr>
          <a:xfrm>
            <a:off x="16327969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68" name="取4"/>
          <p:cNvSpPr txBox="1"/>
          <p:nvPr/>
        </p:nvSpPr>
        <p:spPr>
          <a:xfrm>
            <a:off x="4636172" y="8929198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69" name="1 4"/>
          <p:cNvSpPr txBox="1"/>
          <p:nvPr/>
        </p:nvSpPr>
        <p:spPr>
          <a:xfrm>
            <a:off x="4688882" y="112853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1 4</a:t>
            </a:r>
          </a:p>
        </p:txBody>
      </p:sp>
      <p:sp>
        <p:nvSpPr>
          <p:cNvPr id="570" name="2 4"/>
          <p:cNvSpPr txBox="1"/>
          <p:nvPr/>
        </p:nvSpPr>
        <p:spPr>
          <a:xfrm>
            <a:off x="10621351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ine"/>
          <p:cNvSpPr/>
          <p:nvPr/>
        </p:nvSpPr>
        <p:spPr>
          <a:xfrm flipH="1" flipV="1">
            <a:off x="3735694" y="8210947"/>
            <a:ext cx="1387359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3" name="Line"/>
          <p:cNvSpPr/>
          <p:nvPr/>
        </p:nvSpPr>
        <p:spPr>
          <a:xfrm flipH="1" flipV="1">
            <a:off x="12318999" y="5046662"/>
            <a:ext cx="3050780" cy="3050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4" name="Line"/>
          <p:cNvSpPr/>
          <p:nvPr/>
        </p:nvSpPr>
        <p:spPr>
          <a:xfrm flipV="1">
            <a:off x="15013596" y="8312547"/>
            <a:ext cx="1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5" name="取4"/>
          <p:cNvSpPr txBox="1"/>
          <p:nvPr/>
        </p:nvSpPr>
        <p:spPr>
          <a:xfrm>
            <a:off x="15333930" y="91882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76" name="Line"/>
          <p:cNvSpPr/>
          <p:nvPr/>
        </p:nvSpPr>
        <p:spPr>
          <a:xfrm flipH="1" flipV="1">
            <a:off x="13337900" y="4968583"/>
            <a:ext cx="7082594" cy="255963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7" name="Line"/>
          <p:cNvSpPr/>
          <p:nvPr/>
        </p:nvSpPr>
        <p:spPr>
          <a:xfrm flipH="1" flipV="1">
            <a:off x="10034408" y="8363346"/>
            <a:ext cx="1003745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8" name="Line"/>
          <p:cNvSpPr/>
          <p:nvPr/>
        </p:nvSpPr>
        <p:spPr>
          <a:xfrm flipV="1">
            <a:off x="7544164" y="83633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79" name="取3"/>
          <p:cNvSpPr txBox="1"/>
          <p:nvPr/>
        </p:nvSpPr>
        <p:spPr>
          <a:xfrm>
            <a:off x="6910388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80" name="取4"/>
          <p:cNvSpPr txBox="1"/>
          <p:nvPr/>
        </p:nvSpPr>
        <p:spPr>
          <a:xfrm>
            <a:off x="10568641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581" name="2 3"/>
          <p:cNvSpPr txBox="1"/>
          <p:nvPr/>
        </p:nvSpPr>
        <p:spPr>
          <a:xfrm>
            <a:off x="6930779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sp>
        <p:nvSpPr>
          <p:cNvPr id="582" name="3 4"/>
          <p:cNvSpPr txBox="1"/>
          <p:nvPr/>
        </p:nvSpPr>
        <p:spPr>
          <a:xfrm>
            <a:off x="14576714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3 4</a:t>
            </a:r>
          </a:p>
        </p:txBody>
      </p:sp>
      <p:sp>
        <p:nvSpPr>
          <p:cNvPr id="583" name="Line"/>
          <p:cNvSpPr/>
          <p:nvPr/>
        </p:nvSpPr>
        <p:spPr>
          <a:xfrm flipV="1">
            <a:off x="8943577" y="4919662"/>
            <a:ext cx="3248423" cy="284480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84" name="Line"/>
          <p:cNvSpPr/>
          <p:nvPr/>
        </p:nvSpPr>
        <p:spPr>
          <a:xfrm flipV="1">
            <a:off x="2945504" y="8414147"/>
            <a:ext cx="1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85" name="Line"/>
          <p:cNvSpPr/>
          <p:nvPr/>
        </p:nvSpPr>
        <p:spPr>
          <a:xfrm flipV="1">
            <a:off x="1162178" y="8414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86" name="Line"/>
          <p:cNvSpPr/>
          <p:nvPr/>
        </p:nvSpPr>
        <p:spPr>
          <a:xfrm flipV="1">
            <a:off x="2886769" y="4953000"/>
            <a:ext cx="8441631" cy="288944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87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588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  <p:sp>
        <p:nvSpPr>
          <p:cNvPr id="589" name="取1"/>
          <p:cNvSpPr txBox="1"/>
          <p:nvPr/>
        </p:nvSpPr>
        <p:spPr>
          <a:xfrm>
            <a:off x="6257608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取1</a:t>
            </a:r>
          </a:p>
        </p:txBody>
      </p:sp>
      <p:sp>
        <p:nvSpPr>
          <p:cNvPr id="590" name="在[2,3,4]中取1个数"/>
          <p:cNvSpPr/>
          <p:nvPr/>
        </p:nvSpPr>
        <p:spPr>
          <a:xfrm>
            <a:off x="879589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在[2,3,4]中取1个数</a:t>
            </a:r>
          </a:p>
        </p:txBody>
      </p:sp>
      <p:sp>
        <p:nvSpPr>
          <p:cNvPr id="591" name="在[3,4]中取1个数"/>
          <p:cNvSpPr/>
          <p:nvPr/>
        </p:nvSpPr>
        <p:spPr>
          <a:xfrm>
            <a:off x="6903593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在[3,4]中取1个数</a:t>
            </a:r>
          </a:p>
        </p:txBody>
      </p:sp>
      <p:sp>
        <p:nvSpPr>
          <p:cNvPr id="592" name="在[4]中取1个数"/>
          <p:cNvSpPr/>
          <p:nvPr/>
        </p:nvSpPr>
        <p:spPr>
          <a:xfrm>
            <a:off x="12927596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在[4]中取1个数</a:t>
            </a:r>
          </a:p>
        </p:txBody>
      </p:sp>
      <p:sp>
        <p:nvSpPr>
          <p:cNvPr id="593" name="取2"/>
          <p:cNvSpPr txBox="1"/>
          <p:nvPr/>
        </p:nvSpPr>
        <p:spPr>
          <a:xfrm>
            <a:off x="528402" y="8928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94" name="取3"/>
          <p:cNvSpPr txBox="1"/>
          <p:nvPr/>
        </p:nvSpPr>
        <p:spPr>
          <a:xfrm>
            <a:off x="2907404" y="91374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595" name="1 2"/>
          <p:cNvSpPr txBox="1"/>
          <p:nvPr/>
        </p:nvSpPr>
        <p:spPr>
          <a:xfrm>
            <a:off x="581112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596" name="1 3"/>
          <p:cNvSpPr txBox="1"/>
          <p:nvPr/>
        </p:nvSpPr>
        <p:spPr>
          <a:xfrm>
            <a:off x="2446986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597" name="取2"/>
          <p:cNvSpPr txBox="1"/>
          <p:nvPr/>
        </p:nvSpPr>
        <p:spPr>
          <a:xfrm>
            <a:off x="9241369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598" name="在[]中取1个数"/>
          <p:cNvSpPr/>
          <p:nvPr/>
        </p:nvSpPr>
        <p:spPr>
          <a:xfrm>
            <a:off x="18953608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在[]中取1个数</a:t>
            </a:r>
          </a:p>
        </p:txBody>
      </p:sp>
      <p:sp>
        <p:nvSpPr>
          <p:cNvPr id="599" name="取3"/>
          <p:cNvSpPr txBox="1"/>
          <p:nvPr/>
        </p:nvSpPr>
        <p:spPr>
          <a:xfrm>
            <a:off x="13781603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600" name="取4"/>
          <p:cNvSpPr txBox="1"/>
          <p:nvPr/>
        </p:nvSpPr>
        <p:spPr>
          <a:xfrm>
            <a:off x="16327969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01" name="取4"/>
          <p:cNvSpPr txBox="1"/>
          <p:nvPr/>
        </p:nvSpPr>
        <p:spPr>
          <a:xfrm>
            <a:off x="4636172" y="8929198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02" name="1 4"/>
          <p:cNvSpPr txBox="1"/>
          <p:nvPr/>
        </p:nvSpPr>
        <p:spPr>
          <a:xfrm>
            <a:off x="4688882" y="112853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1 4</a:t>
            </a:r>
          </a:p>
        </p:txBody>
      </p:sp>
      <p:sp>
        <p:nvSpPr>
          <p:cNvPr id="603" name="2 4"/>
          <p:cNvSpPr txBox="1"/>
          <p:nvPr/>
        </p:nvSpPr>
        <p:spPr>
          <a:xfrm>
            <a:off x="10621351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实践：解决77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实践：解决77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优化回溯法解决的组合问题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优化回溯法解决的组合问题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5876" y="3608635"/>
            <a:ext cx="6256008" cy="1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给出一个数字字符串，返回这个数字字符串能表示的所有字母组合"/>
          <p:cNvSpPr txBox="1"/>
          <p:nvPr/>
        </p:nvSpPr>
        <p:spPr>
          <a:xfrm>
            <a:off x="1076226" y="6098709"/>
            <a:ext cx="2223154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给出一个数字字符串，返回这个数字字符串能表示的所有字母组合</a:t>
            </a:r>
          </a:p>
        </p:txBody>
      </p:sp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567" y="36537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688" y="3335104"/>
            <a:ext cx="3703217" cy="202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3671" y="3517469"/>
            <a:ext cx="4541402" cy="166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64030" y="3238075"/>
            <a:ext cx="5818591" cy="222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22888" y="7556500"/>
            <a:ext cx="7338224" cy="5943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Line"/>
          <p:cNvSpPr/>
          <p:nvPr/>
        </p:nvSpPr>
        <p:spPr>
          <a:xfrm flipH="1" flipV="1">
            <a:off x="3735694" y="8210947"/>
            <a:ext cx="1387359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0" name="Line"/>
          <p:cNvSpPr/>
          <p:nvPr/>
        </p:nvSpPr>
        <p:spPr>
          <a:xfrm flipH="1" flipV="1">
            <a:off x="12318999" y="5046662"/>
            <a:ext cx="3050780" cy="3050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1" name="Line"/>
          <p:cNvSpPr/>
          <p:nvPr/>
        </p:nvSpPr>
        <p:spPr>
          <a:xfrm flipV="1">
            <a:off x="15013596" y="8312547"/>
            <a:ext cx="1" cy="27419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2" name="取4"/>
          <p:cNvSpPr txBox="1"/>
          <p:nvPr/>
        </p:nvSpPr>
        <p:spPr>
          <a:xfrm>
            <a:off x="15333930" y="91882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13" name="Line"/>
          <p:cNvSpPr/>
          <p:nvPr/>
        </p:nvSpPr>
        <p:spPr>
          <a:xfrm flipH="1" flipV="1">
            <a:off x="13337900" y="4968583"/>
            <a:ext cx="7082594" cy="2559634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4" name="Line"/>
          <p:cNvSpPr/>
          <p:nvPr/>
        </p:nvSpPr>
        <p:spPr>
          <a:xfrm flipH="1" flipV="1">
            <a:off x="10034408" y="8363346"/>
            <a:ext cx="1003745" cy="253871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5" name="Line"/>
          <p:cNvSpPr/>
          <p:nvPr/>
        </p:nvSpPr>
        <p:spPr>
          <a:xfrm flipV="1">
            <a:off x="7544164" y="83633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16" name="取3"/>
          <p:cNvSpPr txBox="1"/>
          <p:nvPr/>
        </p:nvSpPr>
        <p:spPr>
          <a:xfrm>
            <a:off x="6910388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617" name="取4"/>
          <p:cNvSpPr txBox="1"/>
          <p:nvPr/>
        </p:nvSpPr>
        <p:spPr>
          <a:xfrm>
            <a:off x="10568641" y="88773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18" name="2 3"/>
          <p:cNvSpPr txBox="1"/>
          <p:nvPr/>
        </p:nvSpPr>
        <p:spPr>
          <a:xfrm>
            <a:off x="6930779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2 3</a:t>
            </a:r>
          </a:p>
        </p:txBody>
      </p:sp>
      <p:sp>
        <p:nvSpPr>
          <p:cNvPr id="619" name="3 4"/>
          <p:cNvSpPr txBox="1"/>
          <p:nvPr/>
        </p:nvSpPr>
        <p:spPr>
          <a:xfrm>
            <a:off x="14576714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3 4</a:t>
            </a:r>
          </a:p>
        </p:txBody>
      </p:sp>
      <p:sp>
        <p:nvSpPr>
          <p:cNvPr id="620" name="Line"/>
          <p:cNvSpPr/>
          <p:nvPr/>
        </p:nvSpPr>
        <p:spPr>
          <a:xfrm flipV="1">
            <a:off x="8943577" y="4919662"/>
            <a:ext cx="3248423" cy="284480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1" name="Line"/>
          <p:cNvSpPr/>
          <p:nvPr/>
        </p:nvSpPr>
        <p:spPr>
          <a:xfrm flipV="1">
            <a:off x="2945504" y="8414147"/>
            <a:ext cx="1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2" name="Line"/>
          <p:cNvSpPr/>
          <p:nvPr/>
        </p:nvSpPr>
        <p:spPr>
          <a:xfrm flipV="1">
            <a:off x="1162178" y="8414147"/>
            <a:ext cx="991645" cy="253871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3" name="Line"/>
          <p:cNvSpPr/>
          <p:nvPr/>
        </p:nvSpPr>
        <p:spPr>
          <a:xfrm flipV="1">
            <a:off x="2886769" y="4953000"/>
            <a:ext cx="8441631" cy="288944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624" name="77. Combinat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77. Combinations</a:t>
            </a:r>
          </a:p>
        </p:txBody>
      </p:sp>
      <p:sp>
        <p:nvSpPr>
          <p:cNvPr id="625" name="在[1,2,3,4]中取2个数"/>
          <p:cNvSpPr/>
          <p:nvPr/>
        </p:nvSpPr>
        <p:spPr>
          <a:xfrm>
            <a:off x="9580512" y="3987800"/>
            <a:ext cx="522297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在[1,2,3,4]中取2个数</a:t>
            </a:r>
          </a:p>
        </p:txBody>
      </p:sp>
      <p:sp>
        <p:nvSpPr>
          <p:cNvPr id="626" name="取1"/>
          <p:cNvSpPr txBox="1"/>
          <p:nvPr/>
        </p:nvSpPr>
        <p:spPr>
          <a:xfrm>
            <a:off x="6257608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取1</a:t>
            </a:r>
          </a:p>
        </p:txBody>
      </p:sp>
      <p:sp>
        <p:nvSpPr>
          <p:cNvPr id="627" name="在[2,3,4]中取1个数"/>
          <p:cNvSpPr/>
          <p:nvPr/>
        </p:nvSpPr>
        <p:spPr>
          <a:xfrm>
            <a:off x="879589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在[2,3,4]中取1个数</a:t>
            </a:r>
          </a:p>
        </p:txBody>
      </p:sp>
      <p:sp>
        <p:nvSpPr>
          <p:cNvPr id="628" name="在[3,4]中取1个数"/>
          <p:cNvSpPr/>
          <p:nvPr/>
        </p:nvSpPr>
        <p:spPr>
          <a:xfrm>
            <a:off x="6903593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在[3,4]中取1个数</a:t>
            </a:r>
          </a:p>
        </p:txBody>
      </p:sp>
      <p:sp>
        <p:nvSpPr>
          <p:cNvPr id="629" name="在[4]中取1个数"/>
          <p:cNvSpPr/>
          <p:nvPr/>
        </p:nvSpPr>
        <p:spPr>
          <a:xfrm>
            <a:off x="12927596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在[4]中取1个数</a:t>
            </a:r>
          </a:p>
        </p:txBody>
      </p:sp>
      <p:sp>
        <p:nvSpPr>
          <p:cNvPr id="630" name="取2"/>
          <p:cNvSpPr txBox="1"/>
          <p:nvPr/>
        </p:nvSpPr>
        <p:spPr>
          <a:xfrm>
            <a:off x="528402" y="8928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631" name="取3"/>
          <p:cNvSpPr txBox="1"/>
          <p:nvPr/>
        </p:nvSpPr>
        <p:spPr>
          <a:xfrm>
            <a:off x="2907404" y="9137401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632" name="1 2"/>
          <p:cNvSpPr txBox="1"/>
          <p:nvPr/>
        </p:nvSpPr>
        <p:spPr>
          <a:xfrm>
            <a:off x="581112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1 2</a:t>
            </a:r>
          </a:p>
        </p:txBody>
      </p:sp>
      <p:sp>
        <p:nvSpPr>
          <p:cNvPr id="633" name="1 3"/>
          <p:cNvSpPr txBox="1"/>
          <p:nvPr/>
        </p:nvSpPr>
        <p:spPr>
          <a:xfrm>
            <a:off x="2446986" y="11302999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1 3</a:t>
            </a:r>
          </a:p>
        </p:txBody>
      </p:sp>
      <p:sp>
        <p:nvSpPr>
          <p:cNvPr id="634" name="取2"/>
          <p:cNvSpPr txBox="1"/>
          <p:nvPr/>
        </p:nvSpPr>
        <p:spPr>
          <a:xfrm>
            <a:off x="9241369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取2</a:t>
            </a:r>
          </a:p>
        </p:txBody>
      </p:sp>
      <p:sp>
        <p:nvSpPr>
          <p:cNvPr id="635" name="在[]中取1个数"/>
          <p:cNvSpPr/>
          <p:nvPr/>
        </p:nvSpPr>
        <p:spPr>
          <a:xfrm>
            <a:off x="18953608" y="7239000"/>
            <a:ext cx="48590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在[]中取1个数</a:t>
            </a:r>
          </a:p>
        </p:txBody>
      </p:sp>
      <p:sp>
        <p:nvSpPr>
          <p:cNvPr id="636" name="取3"/>
          <p:cNvSpPr txBox="1"/>
          <p:nvPr/>
        </p:nvSpPr>
        <p:spPr>
          <a:xfrm>
            <a:off x="13781603" y="5753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取3</a:t>
            </a:r>
          </a:p>
        </p:txBody>
      </p:sp>
      <p:sp>
        <p:nvSpPr>
          <p:cNvPr id="637" name="取4"/>
          <p:cNvSpPr txBox="1"/>
          <p:nvPr/>
        </p:nvSpPr>
        <p:spPr>
          <a:xfrm>
            <a:off x="16327969" y="5245100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38" name="取4"/>
          <p:cNvSpPr txBox="1"/>
          <p:nvPr/>
        </p:nvSpPr>
        <p:spPr>
          <a:xfrm>
            <a:off x="4636172" y="8929198"/>
            <a:ext cx="110245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取4</a:t>
            </a:r>
          </a:p>
        </p:txBody>
      </p:sp>
      <p:sp>
        <p:nvSpPr>
          <p:cNvPr id="639" name="1 4"/>
          <p:cNvSpPr txBox="1"/>
          <p:nvPr/>
        </p:nvSpPr>
        <p:spPr>
          <a:xfrm>
            <a:off x="4688882" y="112853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1 4</a:t>
            </a:r>
          </a:p>
        </p:txBody>
      </p:sp>
      <p:sp>
        <p:nvSpPr>
          <p:cNvPr id="640" name="2 4"/>
          <p:cNvSpPr txBox="1"/>
          <p:nvPr/>
        </p:nvSpPr>
        <p:spPr>
          <a:xfrm>
            <a:off x="10621351" y="11386917"/>
            <a:ext cx="9970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2 4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回溯法的剪枝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回溯法的剪枝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39. Combination Sum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39. Combination Sum</a:t>
            </a:r>
          </a:p>
        </p:txBody>
      </p:sp>
      <p:sp>
        <p:nvSpPr>
          <p:cNvPr id="645" name="给出一个集合，其中所有的元素各不相同，以及一个数字T。寻找所有该集合中的元素组合，使得组合中所有的元素和为T。（注意：集合中每一个元素可以使用多次。）…"/>
          <p:cNvSpPr txBox="1"/>
          <p:nvPr/>
        </p:nvSpPr>
        <p:spPr>
          <a:xfrm>
            <a:off x="893663" y="5685066"/>
            <a:ext cx="23053874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给出一个集合，其中所有的元素各不相同，以及一个数字T。寻找所有该集合中的元素组合，使得组合中所有的元素和为T。（注意：集合中每一个元素可以使用多次。）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如给定集合 nums = [2,3,6,7]，T = 7 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[7] , [2,2,3]]</a:t>
            </a:r>
          </a:p>
        </p:txBody>
      </p:sp>
      <p:pic>
        <p:nvPicPr>
          <p:cNvPr id="6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6676" y="3630414"/>
            <a:ext cx="6256008" cy="148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040" y="3690931"/>
            <a:ext cx="6622405" cy="1421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40. Combination Sum II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40. Combination Sum II</a:t>
            </a:r>
          </a:p>
        </p:txBody>
      </p:sp>
      <p:sp>
        <p:nvSpPr>
          <p:cNvPr id="650" name="给出一个集合，其中元素可能相同，以及一个数字T。寻找所有该集合中的元素组合，使得组合中所有的元素和为T。（注意：集合中每一个元素只可以使用一次。）…"/>
          <p:cNvSpPr txBox="1"/>
          <p:nvPr/>
        </p:nvSpPr>
        <p:spPr>
          <a:xfrm>
            <a:off x="893663" y="5685066"/>
            <a:ext cx="23053874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给出一个集合，</a:t>
            </a:r>
            <a:r>
              <a:rPr>
                <a:solidFill>
                  <a:srgbClr val="BA3027"/>
                </a:solidFill>
              </a:rPr>
              <a:t>其中元素可能相同</a:t>
            </a:r>
            <a:r>
              <a:t>，以及一个数字T。寻找所有该集合中的元素组合，使得组合中所有的元素和为T。（注意：</a:t>
            </a:r>
            <a:r>
              <a:rPr>
                <a:solidFill>
                  <a:srgbClr val="BA3027"/>
                </a:solidFill>
              </a:rPr>
              <a:t>集合中每一个元素只可以使用一次</a:t>
            </a:r>
            <a:r>
              <a:t>。）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如给定集合 nums = [10,1,2,7,6,1,5]，T = 8 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[1,7] , [1,2,5] , [2,6] , [1,1,6] ]</a:t>
            </a:r>
          </a:p>
        </p:txBody>
      </p:sp>
      <p:pic>
        <p:nvPicPr>
          <p:cNvPr id="6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0" y="3690931"/>
            <a:ext cx="6622405" cy="1421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216. Combination Sum III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216. Combination Sum III</a:t>
            </a:r>
          </a:p>
        </p:txBody>
      </p:sp>
      <p:sp>
        <p:nvSpPr>
          <p:cNvPr id="654" name="在1-9这9个数字中，选出k个数字，每个数字只能使用一次，使得其和为n。…"/>
          <p:cNvSpPr txBox="1"/>
          <p:nvPr/>
        </p:nvSpPr>
        <p:spPr>
          <a:xfrm>
            <a:off x="665063" y="4889500"/>
            <a:ext cx="2305387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在1-9这9个数字中，选出k个数字，每个数字只能使用一次，使得其和为n。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 n=7，k=3，结果为 [ [1,2,4] ]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 n=9，k=3，结果为 [ [1,2,6] , [1,3,5] , [2,3,4] 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78. Subset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78. Subsets</a:t>
            </a:r>
          </a:p>
        </p:txBody>
      </p:sp>
      <p:sp>
        <p:nvSpPr>
          <p:cNvPr id="657" name="给出一个集合，其中所有的元素各不相同。求出该集合的所有子集。…"/>
          <p:cNvSpPr txBox="1"/>
          <p:nvPr/>
        </p:nvSpPr>
        <p:spPr>
          <a:xfrm>
            <a:off x="1046063" y="6142266"/>
            <a:ext cx="23053874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给出一个集合，其中所有的元素各不相同。求出该集合的所有子集。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如给定集合 nums = [1,2,3]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[1] , [2] , [3] , [1,2] , [1,3] , [2,3] , [1,2,3] , [] ]</a:t>
            </a:r>
          </a:p>
        </p:txBody>
      </p:sp>
      <p:pic>
        <p:nvPicPr>
          <p:cNvPr id="65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7476" y="3630414"/>
            <a:ext cx="6256008" cy="1481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967" y="36791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jpeg" descr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4871" y="3630414"/>
            <a:ext cx="4541402" cy="166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90. Subsets II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90. Subsets II</a:t>
            </a:r>
          </a:p>
        </p:txBody>
      </p:sp>
      <p:sp>
        <p:nvSpPr>
          <p:cNvPr id="663" name="给出一个集合，其中的元素有可能相同。求出该集合的所有子集。…"/>
          <p:cNvSpPr txBox="1"/>
          <p:nvPr/>
        </p:nvSpPr>
        <p:spPr>
          <a:xfrm>
            <a:off x="1046063" y="6142266"/>
            <a:ext cx="23053874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给出一个集合，其中的元素有可能相同。求出该集合的所有子集。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如给定集合 nums = [1,2,2]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返回 [ [1] , [2] , [1,2] , [2,2] ,[1,2,2] , [] ]</a:t>
            </a:r>
          </a:p>
        </p:txBody>
      </p:sp>
      <p:pic>
        <p:nvPicPr>
          <p:cNvPr id="6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967" y="3679117"/>
            <a:ext cx="3703218" cy="139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401. Binary Wat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401. Binary Watch</a:t>
            </a:r>
          </a:p>
        </p:txBody>
      </p:sp>
      <p:sp>
        <p:nvSpPr>
          <p:cNvPr id="667" name="有一块二进制表，上方有4个LED灯，用来表示小时数：0-11；下方有6个LED灯，用来表示分钟数0-59。举例：如图所示的二进制表，显示的时间为3：25。现在给出这块二进制表上有n个灯亮着，问它能表示的所有时间。"/>
          <p:cNvSpPr txBox="1"/>
          <p:nvPr/>
        </p:nvSpPr>
        <p:spPr>
          <a:xfrm>
            <a:off x="1173063" y="5408396"/>
            <a:ext cx="1351845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有一块二进制表，上方有4个LED灯，用来表示小时数：0-11；下方有6个LED灯，用来表示分钟数0-59。举例：如图所示的二进制表，显示的时间为3：25。现在给出这块二进制表上有n个灯亮着，问它能表示的所有时间。</a:t>
            </a:r>
          </a:p>
        </p:txBody>
      </p:sp>
      <p:pic>
        <p:nvPicPr>
          <p:cNvPr id="668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288" y="2760733"/>
            <a:ext cx="4539991" cy="2487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32018" y="4503713"/>
            <a:ext cx="8489983" cy="6367487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如n=1，结果为[“1:00”,”2:00”,”4:00”,”8:00”,”0:01”,”0:02”,”0:04”,”0:08”,”0:16”,”0:32”]"/>
          <p:cNvSpPr txBox="1"/>
          <p:nvPr/>
        </p:nvSpPr>
        <p:spPr>
          <a:xfrm>
            <a:off x="1173063" y="12317197"/>
            <a:ext cx="2298104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如n=1，结果为[“1:00”,”2:00”,”4:00”,”8:00”,”0:01”,”0:02”,”0:04”,”0:08”,”0:16”,”0:32”]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0" grpId="2"/>
      <p:bldP build="whole" bldLvl="1" animBg="1" rev="0" advAuto="0" spid="66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二维平面上使用回溯法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二维平面上使用回溯法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675" name="给定一个二维平面的字母和一个单词，看是否可以在这个二维平面上找到该单词。其中找到这个单词的规则是，从一个字母出发，可以横向或者纵向连接二维平面上的其他字母。同一个位置的字母只能使用一次。"/>
          <p:cNvSpPr txBox="1"/>
          <p:nvPr/>
        </p:nvSpPr>
        <p:spPr>
          <a:xfrm>
            <a:off x="1020663" y="6149510"/>
            <a:ext cx="2305387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给定一个二维平面的字母和一个单词，看是否可以在这个二维平面上找到该单词。其中找到这个单词的规则是，从一个字母出发，可以横向或者纵向连接二维平面上的其他字母。同一个位置的字母只能使用一次。</a:t>
            </a:r>
          </a:p>
        </p:txBody>
      </p:sp>
      <p:pic>
        <p:nvPicPr>
          <p:cNvPr id="6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967" y="36791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5657" y="3720867"/>
            <a:ext cx="61722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asted-image.gif" descr="pasted-image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01330" y="3973214"/>
            <a:ext cx="6234158" cy="1299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1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5876" y="3608635"/>
            <a:ext cx="6256008" cy="1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如对数字字符串 “23”，返回：…"/>
          <p:cNvSpPr txBox="1"/>
          <p:nvPr/>
        </p:nvSpPr>
        <p:spPr>
          <a:xfrm>
            <a:off x="847626" y="6098709"/>
            <a:ext cx="13622239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如对数字字符串 “23”，返回：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[“ad", "ae", "af", "bd", "be", "bf", "cd", "ce", "cf"].</a:t>
            </a:r>
          </a:p>
        </p:txBody>
      </p:sp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567" y="36537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688" y="3335104"/>
            <a:ext cx="3703217" cy="202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3671" y="3517469"/>
            <a:ext cx="4541402" cy="166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64030" y="3238075"/>
            <a:ext cx="5818591" cy="222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0803" y="6098709"/>
            <a:ext cx="8889109" cy="7200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681" name="[…"/>
          <p:cNvSpPr txBox="1"/>
          <p:nvPr/>
        </p:nvSpPr>
        <p:spPr>
          <a:xfrm>
            <a:off x="3303389" y="5552609"/>
            <a:ext cx="754102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[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[ ‘A’ , ‘B’ , ‘C’ , ‘E’ ],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[ ‘S’ , ‘F’ , ‘C’ , ‘S’ ],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[ ‘A’ , ‘D’ , ‘E’ , ‘E’ ]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]</a:t>
            </a:r>
          </a:p>
        </p:txBody>
      </p:sp>
      <p:sp>
        <p:nvSpPr>
          <p:cNvPr id="682" name="“ABCCED” =&gt; true…"/>
          <p:cNvSpPr txBox="1"/>
          <p:nvPr/>
        </p:nvSpPr>
        <p:spPr>
          <a:xfrm>
            <a:off x="13539589" y="6924209"/>
            <a:ext cx="7541022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“ABCCED” =&gt; true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“SEE”         =&gt; true</a:t>
            </a:r>
          </a:p>
          <a:p>
            <a: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“ABCB”      =&gt; false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68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8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68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8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8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69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69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9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69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9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9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9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9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698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699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00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01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02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70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0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0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0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0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1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1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1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1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1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1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1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1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1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1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2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2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22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72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2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2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2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2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3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3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3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3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3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3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3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3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4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42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74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4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4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4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5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5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5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5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5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5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5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5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5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5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6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6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62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76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6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6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6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6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7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7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7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7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7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7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7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7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7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7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8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8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82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78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8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8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8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8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9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79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9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79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9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79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9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79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798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79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0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0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02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80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0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0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0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0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1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1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1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1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1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1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1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1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18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1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2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2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22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82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2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2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2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2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3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3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3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3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3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3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3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37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38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39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40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41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42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84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4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4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4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4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5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5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5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5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5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5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5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5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5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5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6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6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6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5876" y="3608635"/>
            <a:ext cx="6256008" cy="148176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字符串的合法性…"/>
          <p:cNvSpPr txBox="1"/>
          <p:nvPr/>
        </p:nvSpPr>
        <p:spPr>
          <a:xfrm>
            <a:off x="949226" y="9235609"/>
            <a:ext cx="13622239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字符串的合法性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空字符串</a:t>
            </a:r>
          </a:p>
          <a:p>
            <a:pPr marL="732692" indent="-732692" algn="l">
              <a:lnSpc>
                <a:spcPct val="150000"/>
              </a:lnSpc>
              <a:buSzPct val="75000"/>
              <a:buChar char="-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多个解的顺序</a:t>
            </a:r>
          </a:p>
        </p:txBody>
      </p:sp>
      <p:pic>
        <p:nvPicPr>
          <p:cNvPr id="1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567" y="3653717"/>
            <a:ext cx="3703218" cy="139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688" y="3335104"/>
            <a:ext cx="3703217" cy="2028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83671" y="3517469"/>
            <a:ext cx="4541402" cy="1663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64030" y="3238075"/>
            <a:ext cx="5818591" cy="222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150803" y="6098709"/>
            <a:ext cx="8889109" cy="720017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给出一个数字字符串，返回这个数字字符串能表示的所有字母组合"/>
          <p:cNvSpPr txBox="1"/>
          <p:nvPr/>
        </p:nvSpPr>
        <p:spPr>
          <a:xfrm>
            <a:off x="949226" y="6098709"/>
            <a:ext cx="13622239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给出一个数字字符串，返回这个数字字符串能表示的所有字母组合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86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6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6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6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6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7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7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7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7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7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7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7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7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7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7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8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8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8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88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8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8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8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8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89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9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89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9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89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9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89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89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89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89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0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0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0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90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0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0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0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0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1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1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1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1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1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1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1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1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1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1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2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2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2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92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2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2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2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2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3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3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3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3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3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3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3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3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3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3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4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4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4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94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4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4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4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4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5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5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5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5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5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5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5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5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5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5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6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6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6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96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6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6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6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6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7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7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7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7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7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7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7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7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7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7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8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8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8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98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8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8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8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8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99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9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9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9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99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9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99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99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99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9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0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0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0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00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0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0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0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0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1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1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1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1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1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1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1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1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1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1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2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2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2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02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2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2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28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29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30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1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32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33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34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35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36" name="A"/>
          <p:cNvSpPr/>
          <p:nvPr/>
        </p:nvSpPr>
        <p:spPr>
          <a:xfrm>
            <a:off x="11861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37" name="B"/>
          <p:cNvSpPr/>
          <p:nvPr/>
        </p:nvSpPr>
        <p:spPr>
          <a:xfrm>
            <a:off x="13868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38" name="C"/>
          <p:cNvSpPr/>
          <p:nvPr/>
        </p:nvSpPr>
        <p:spPr>
          <a:xfrm>
            <a:off x="15875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9" name="C"/>
          <p:cNvSpPr/>
          <p:nvPr/>
        </p:nvSpPr>
        <p:spPr>
          <a:xfrm>
            <a:off x="17881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40" name="E"/>
          <p:cNvSpPr/>
          <p:nvPr/>
        </p:nvSpPr>
        <p:spPr>
          <a:xfrm>
            <a:off x="198882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41" name="D"/>
          <p:cNvSpPr/>
          <p:nvPr/>
        </p:nvSpPr>
        <p:spPr>
          <a:xfrm>
            <a:off x="21894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42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04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4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4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4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4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5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5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5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5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5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5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5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57" name="ABCCED"/>
          <p:cNvSpPr txBox="1"/>
          <p:nvPr/>
        </p:nvSpPr>
        <p:spPr>
          <a:xfrm>
            <a:off x="3971826" y="11775609"/>
            <a:ext cx="37176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ABCCED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2280020" y="4629319"/>
            <a:ext cx="10919043" cy="4331489"/>
            <a:chOff x="0" y="0"/>
            <a:chExt cx="10919042" cy="4331487"/>
          </a:xfrm>
        </p:grpSpPr>
        <p:sp>
          <p:nvSpPr>
            <p:cNvPr id="154" name="Line"/>
            <p:cNvSpPr/>
            <p:nvPr/>
          </p:nvSpPr>
          <p:spPr>
            <a:xfrm flipV="1">
              <a:off x="5476421" y="486560"/>
              <a:ext cx="1" cy="348424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5" name="Line"/>
            <p:cNvSpPr/>
            <p:nvPr/>
          </p:nvSpPr>
          <p:spPr>
            <a:xfrm flipH="1" flipV="1">
              <a:off x="5547330" y="126999"/>
              <a:ext cx="4450230" cy="3464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6" name="Line"/>
            <p:cNvSpPr/>
            <p:nvPr/>
          </p:nvSpPr>
          <p:spPr>
            <a:xfrm flipV="1">
              <a:off x="874169" y="0"/>
              <a:ext cx="4497924" cy="3464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57" name="a"/>
            <p:cNvSpPr txBox="1"/>
            <p:nvPr/>
          </p:nvSpPr>
          <p:spPr>
            <a:xfrm>
              <a:off x="1744238" y="923290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58" name="b"/>
            <p:cNvSpPr txBox="1"/>
            <p:nvPr/>
          </p:nvSpPr>
          <p:spPr>
            <a:xfrm>
              <a:off x="4630928" y="1351026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59" name="c"/>
            <p:cNvSpPr txBox="1"/>
            <p:nvPr/>
          </p:nvSpPr>
          <p:spPr>
            <a:xfrm>
              <a:off x="7517618" y="923290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60" name="3"/>
            <p:cNvSpPr/>
            <p:nvPr/>
          </p:nvSpPr>
          <p:spPr>
            <a:xfrm>
              <a:off x="0" y="2807487"/>
              <a:ext cx="1524000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1" name="3"/>
            <p:cNvSpPr/>
            <p:nvPr/>
          </p:nvSpPr>
          <p:spPr>
            <a:xfrm>
              <a:off x="9395042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2" name="3"/>
            <p:cNvSpPr/>
            <p:nvPr/>
          </p:nvSpPr>
          <p:spPr>
            <a:xfrm>
              <a:off x="4714421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64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16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1680" y="6174909"/>
            <a:ext cx="6557432" cy="53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digits = “23”"/>
          <p:cNvSpPr txBox="1"/>
          <p:nvPr/>
        </p:nvSpPr>
        <p:spPr>
          <a:xfrm>
            <a:off x="16216512" y="4308009"/>
            <a:ext cx="66560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digits = “23”</a:t>
            </a:r>
          </a:p>
        </p:txBody>
      </p:sp>
      <p:sp>
        <p:nvSpPr>
          <p:cNvPr id="167" name="2"/>
          <p:cNvSpPr/>
          <p:nvPr/>
        </p:nvSpPr>
        <p:spPr>
          <a:xfrm>
            <a:off x="6978674" y="398810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060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61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62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63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64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65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66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67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68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69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70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71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72" name="ABCCED"/>
          <p:cNvSpPr txBox="1"/>
          <p:nvPr/>
        </p:nvSpPr>
        <p:spPr>
          <a:xfrm>
            <a:off x="3971826" y="11775609"/>
            <a:ext cx="37176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ABCCED</a:t>
            </a:r>
          </a:p>
        </p:txBody>
      </p:sp>
      <p:grpSp>
        <p:nvGrpSpPr>
          <p:cNvPr id="1081" name="Group"/>
          <p:cNvGrpSpPr/>
          <p:nvPr/>
        </p:nvGrpSpPr>
        <p:grpSpPr>
          <a:xfrm>
            <a:off x="11401921" y="5686821"/>
            <a:ext cx="10245429" cy="3304779"/>
            <a:chOff x="0" y="0"/>
            <a:chExt cx="10245427" cy="3304778"/>
          </a:xfrm>
        </p:grpSpPr>
        <p:sp>
          <p:nvSpPr>
            <p:cNvPr id="1073" name="Line"/>
            <p:cNvSpPr/>
            <p:nvPr/>
          </p:nvSpPr>
          <p:spPr>
            <a:xfrm flipH="1" flipV="1">
              <a:off x="5336677" y="126999"/>
              <a:ext cx="1606750" cy="305078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6015084" y="48921"/>
              <a:ext cx="4230344" cy="320693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3461563" y="-1"/>
              <a:ext cx="1748116" cy="330478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-1" y="33337"/>
              <a:ext cx="4346080" cy="32381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077" name="上"/>
            <p:cNvSpPr txBox="1"/>
            <p:nvPr/>
          </p:nvSpPr>
          <p:spPr>
            <a:xfrm>
              <a:off x="793923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上</a:t>
              </a:r>
            </a:p>
          </p:txBody>
        </p:sp>
        <p:sp>
          <p:nvSpPr>
            <p:cNvPr id="1078" name="右"/>
            <p:cNvSpPr txBox="1"/>
            <p:nvPr/>
          </p:nvSpPr>
          <p:spPr>
            <a:xfrm>
              <a:off x="3048446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右</a:t>
              </a:r>
            </a:p>
          </p:txBody>
        </p:sp>
        <p:sp>
          <p:nvSpPr>
            <p:cNvPr id="1079" name="下"/>
            <p:cNvSpPr txBox="1"/>
            <p:nvPr/>
          </p:nvSpPr>
          <p:spPr>
            <a:xfrm>
              <a:off x="6482594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下</a:t>
              </a:r>
            </a:p>
          </p:txBody>
        </p:sp>
        <p:sp>
          <p:nvSpPr>
            <p:cNvPr id="1080" name="左"/>
            <p:cNvSpPr txBox="1"/>
            <p:nvPr/>
          </p:nvSpPr>
          <p:spPr>
            <a:xfrm>
              <a:off x="8963425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左</a:t>
              </a:r>
            </a:p>
          </p:txBody>
        </p:sp>
      </p:grpSp>
      <p:sp>
        <p:nvSpPr>
          <p:cNvPr id="1082" name="寻找ABCCED，“A”"/>
          <p:cNvSpPr/>
          <p:nvPr/>
        </p:nvSpPr>
        <p:spPr>
          <a:xfrm>
            <a:off x="14000112" y="4754958"/>
            <a:ext cx="5222976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寻找ABCCED，“A”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1" grpId="2"/>
      <p:bldP build="whole" bldLvl="1" animBg="1" rev="0" advAuto="0" spid="1082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085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86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087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8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89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90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091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92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093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094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095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96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097" name="ABCCED"/>
          <p:cNvSpPr txBox="1"/>
          <p:nvPr/>
        </p:nvSpPr>
        <p:spPr>
          <a:xfrm>
            <a:off x="3971826" y="11775609"/>
            <a:ext cx="37176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ABCCED</a:t>
            </a:r>
          </a:p>
        </p:txBody>
      </p:sp>
      <p:sp>
        <p:nvSpPr>
          <p:cNvPr id="1098" name="Line"/>
          <p:cNvSpPr/>
          <p:nvPr/>
        </p:nvSpPr>
        <p:spPr>
          <a:xfrm flipH="1" flipV="1">
            <a:off x="16738599" y="5813821"/>
            <a:ext cx="1606750" cy="305078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099" name="Line"/>
          <p:cNvSpPr/>
          <p:nvPr/>
        </p:nvSpPr>
        <p:spPr>
          <a:xfrm flipH="1" flipV="1">
            <a:off x="17417006" y="5735743"/>
            <a:ext cx="4230344" cy="320693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00" name="Line"/>
          <p:cNvSpPr/>
          <p:nvPr/>
        </p:nvSpPr>
        <p:spPr>
          <a:xfrm flipV="1">
            <a:off x="14863484" y="5686821"/>
            <a:ext cx="1748117" cy="3304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01" name="右"/>
          <p:cNvSpPr txBox="1"/>
          <p:nvPr/>
        </p:nvSpPr>
        <p:spPr>
          <a:xfrm>
            <a:off x="14450367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右</a:t>
            </a:r>
          </a:p>
        </p:txBody>
      </p:sp>
      <p:sp>
        <p:nvSpPr>
          <p:cNvPr id="1102" name="下"/>
          <p:cNvSpPr txBox="1"/>
          <p:nvPr/>
        </p:nvSpPr>
        <p:spPr>
          <a:xfrm>
            <a:off x="17884516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下</a:t>
            </a:r>
          </a:p>
        </p:txBody>
      </p:sp>
      <p:sp>
        <p:nvSpPr>
          <p:cNvPr id="1103" name="左"/>
          <p:cNvSpPr txBox="1"/>
          <p:nvPr/>
        </p:nvSpPr>
        <p:spPr>
          <a:xfrm>
            <a:off x="20365347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左</a:t>
            </a:r>
          </a:p>
        </p:txBody>
      </p:sp>
      <p:sp>
        <p:nvSpPr>
          <p:cNvPr id="1104" name="寻找ABCCED，“A”"/>
          <p:cNvSpPr/>
          <p:nvPr/>
        </p:nvSpPr>
        <p:spPr>
          <a:xfrm>
            <a:off x="14000112" y="4754958"/>
            <a:ext cx="5222976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寻找ABCCED，“A”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roup"/>
          <p:cNvGrpSpPr/>
          <p:nvPr/>
        </p:nvGrpSpPr>
        <p:grpSpPr>
          <a:xfrm>
            <a:off x="9702303" y="9928621"/>
            <a:ext cx="10245428" cy="3304779"/>
            <a:chOff x="0" y="0"/>
            <a:chExt cx="10245427" cy="3304778"/>
          </a:xfrm>
        </p:grpSpPr>
        <p:sp>
          <p:nvSpPr>
            <p:cNvPr id="1106" name="Line"/>
            <p:cNvSpPr/>
            <p:nvPr/>
          </p:nvSpPr>
          <p:spPr>
            <a:xfrm flipH="1" flipV="1">
              <a:off x="5336677" y="126999"/>
              <a:ext cx="1606750" cy="305078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107" name="Line"/>
            <p:cNvSpPr/>
            <p:nvPr/>
          </p:nvSpPr>
          <p:spPr>
            <a:xfrm flipH="1" flipV="1">
              <a:off x="6015084" y="48921"/>
              <a:ext cx="4230344" cy="320693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108" name="Line"/>
            <p:cNvSpPr/>
            <p:nvPr/>
          </p:nvSpPr>
          <p:spPr>
            <a:xfrm flipV="1">
              <a:off x="3461563" y="-1"/>
              <a:ext cx="1748116" cy="330478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109" name="Line"/>
            <p:cNvSpPr/>
            <p:nvPr/>
          </p:nvSpPr>
          <p:spPr>
            <a:xfrm flipV="1">
              <a:off x="-1" y="33337"/>
              <a:ext cx="4346080" cy="32381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110" name="上"/>
            <p:cNvSpPr txBox="1"/>
            <p:nvPr/>
          </p:nvSpPr>
          <p:spPr>
            <a:xfrm>
              <a:off x="793923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上</a:t>
              </a:r>
            </a:p>
          </p:txBody>
        </p:sp>
        <p:sp>
          <p:nvSpPr>
            <p:cNvPr id="1111" name="右"/>
            <p:cNvSpPr txBox="1"/>
            <p:nvPr/>
          </p:nvSpPr>
          <p:spPr>
            <a:xfrm>
              <a:off x="3048446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右</a:t>
              </a:r>
            </a:p>
          </p:txBody>
        </p:sp>
        <p:sp>
          <p:nvSpPr>
            <p:cNvPr id="1112" name="下"/>
            <p:cNvSpPr txBox="1"/>
            <p:nvPr/>
          </p:nvSpPr>
          <p:spPr>
            <a:xfrm>
              <a:off x="6482594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下</a:t>
              </a:r>
            </a:p>
          </p:txBody>
        </p:sp>
        <p:sp>
          <p:nvSpPr>
            <p:cNvPr id="1113" name="左"/>
            <p:cNvSpPr txBox="1"/>
            <p:nvPr/>
          </p:nvSpPr>
          <p:spPr>
            <a:xfrm>
              <a:off x="8963425" y="1157089"/>
              <a:ext cx="749301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左</a:t>
              </a:r>
            </a:p>
          </p:txBody>
        </p:sp>
      </p:grpSp>
      <p:sp>
        <p:nvSpPr>
          <p:cNvPr id="1115" name="79. Word Search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79. Word Search</a:t>
            </a:r>
          </a:p>
        </p:txBody>
      </p:sp>
      <p:sp>
        <p:nvSpPr>
          <p:cNvPr id="1116" name="A"/>
          <p:cNvSpPr/>
          <p:nvPr/>
        </p:nvSpPr>
        <p:spPr>
          <a:xfrm>
            <a:off x="18288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117" name="B"/>
          <p:cNvSpPr/>
          <p:nvPr/>
        </p:nvSpPr>
        <p:spPr>
          <a:xfrm>
            <a:off x="38354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118" name="C"/>
          <p:cNvSpPr/>
          <p:nvPr/>
        </p:nvSpPr>
        <p:spPr>
          <a:xfrm>
            <a:off x="58420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19" name="E"/>
          <p:cNvSpPr/>
          <p:nvPr/>
        </p:nvSpPr>
        <p:spPr>
          <a:xfrm>
            <a:off x="7848600" y="4953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120" name="S"/>
          <p:cNvSpPr/>
          <p:nvPr/>
        </p:nvSpPr>
        <p:spPr>
          <a:xfrm>
            <a:off x="18288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121" name="F"/>
          <p:cNvSpPr/>
          <p:nvPr/>
        </p:nvSpPr>
        <p:spPr>
          <a:xfrm>
            <a:off x="38354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122" name="C"/>
          <p:cNvSpPr/>
          <p:nvPr/>
        </p:nvSpPr>
        <p:spPr>
          <a:xfrm>
            <a:off x="58420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23" name="S"/>
          <p:cNvSpPr/>
          <p:nvPr/>
        </p:nvSpPr>
        <p:spPr>
          <a:xfrm>
            <a:off x="7848600" y="6959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124" name="A"/>
          <p:cNvSpPr/>
          <p:nvPr/>
        </p:nvSpPr>
        <p:spPr>
          <a:xfrm>
            <a:off x="18288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125" name="D"/>
          <p:cNvSpPr/>
          <p:nvPr/>
        </p:nvSpPr>
        <p:spPr>
          <a:xfrm>
            <a:off x="38354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126" name="E"/>
          <p:cNvSpPr/>
          <p:nvPr/>
        </p:nvSpPr>
        <p:spPr>
          <a:xfrm>
            <a:off x="58420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127" name="E"/>
          <p:cNvSpPr/>
          <p:nvPr/>
        </p:nvSpPr>
        <p:spPr>
          <a:xfrm>
            <a:off x="7848600" y="8966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128" name="ABCCED"/>
          <p:cNvSpPr txBox="1"/>
          <p:nvPr/>
        </p:nvSpPr>
        <p:spPr>
          <a:xfrm>
            <a:off x="3971826" y="11775609"/>
            <a:ext cx="371762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ABCCED</a:t>
            </a:r>
          </a:p>
        </p:txBody>
      </p:sp>
      <p:sp>
        <p:nvSpPr>
          <p:cNvPr id="1129" name="Line"/>
          <p:cNvSpPr/>
          <p:nvPr/>
        </p:nvSpPr>
        <p:spPr>
          <a:xfrm flipH="1" flipV="1">
            <a:off x="16738599" y="5813821"/>
            <a:ext cx="1606750" cy="305078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0" name="Line"/>
          <p:cNvSpPr/>
          <p:nvPr/>
        </p:nvSpPr>
        <p:spPr>
          <a:xfrm flipH="1" flipV="1">
            <a:off x="17417006" y="5735743"/>
            <a:ext cx="4230344" cy="320693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1" name="Line"/>
          <p:cNvSpPr/>
          <p:nvPr/>
        </p:nvSpPr>
        <p:spPr>
          <a:xfrm flipV="1">
            <a:off x="14863484" y="5686821"/>
            <a:ext cx="1748117" cy="33047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132" name="右"/>
          <p:cNvSpPr txBox="1"/>
          <p:nvPr/>
        </p:nvSpPr>
        <p:spPr>
          <a:xfrm>
            <a:off x="14450367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右</a:t>
            </a:r>
          </a:p>
        </p:txBody>
      </p:sp>
      <p:sp>
        <p:nvSpPr>
          <p:cNvPr id="1133" name="下"/>
          <p:cNvSpPr txBox="1"/>
          <p:nvPr/>
        </p:nvSpPr>
        <p:spPr>
          <a:xfrm>
            <a:off x="17884516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下</a:t>
            </a:r>
          </a:p>
        </p:txBody>
      </p:sp>
      <p:sp>
        <p:nvSpPr>
          <p:cNvPr id="1134" name="左"/>
          <p:cNvSpPr txBox="1"/>
          <p:nvPr/>
        </p:nvSpPr>
        <p:spPr>
          <a:xfrm>
            <a:off x="20365347" y="6843910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左</a:t>
            </a:r>
          </a:p>
        </p:txBody>
      </p:sp>
      <p:sp>
        <p:nvSpPr>
          <p:cNvPr id="1135" name="寻找ABCCED，“A”"/>
          <p:cNvSpPr/>
          <p:nvPr/>
        </p:nvSpPr>
        <p:spPr>
          <a:xfrm>
            <a:off x="14000112" y="4754958"/>
            <a:ext cx="5222976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寻找ABCCED，“A”</a:t>
            </a:r>
          </a:p>
        </p:txBody>
      </p:sp>
      <p:sp>
        <p:nvSpPr>
          <p:cNvPr id="1136" name="寻找BCCED，“B”"/>
          <p:cNvSpPr/>
          <p:nvPr/>
        </p:nvSpPr>
        <p:spPr>
          <a:xfrm>
            <a:off x="12213529" y="8945959"/>
            <a:ext cx="5222975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寻找BCCED，“B”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实践：解决79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实践：解决79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floodfill算法，一类经典问题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floodfill算法，一类经典问题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143" name="给定一个二维数组，只含有0和1两个字符。其中1代表陆地，0代表水域。横向和纵向的陆地连接成岛屿，被水域分隔开。问给出的地图中有多少岛屿？"/>
          <p:cNvSpPr txBox="1"/>
          <p:nvPr/>
        </p:nvSpPr>
        <p:spPr>
          <a:xfrm>
            <a:off x="665063" y="6149509"/>
            <a:ext cx="23053874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给定一个二维数组，只含有0和1两个字符。其中1代表陆地，0代表水域。横向和纵向的陆地连接成岛屿，被水域分隔开。问给出的地图中有多少岛屿？</a:t>
            </a:r>
          </a:p>
        </p:txBody>
      </p:sp>
      <p:pic>
        <p:nvPicPr>
          <p:cNvPr id="1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6458" y="3672208"/>
            <a:ext cx="3167044" cy="1190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6720" y="3721849"/>
            <a:ext cx="5147034" cy="1090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pasted-image.jpg" descr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888" y="3345677"/>
            <a:ext cx="3364352" cy="1843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7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91085" y="3678997"/>
            <a:ext cx="3798271" cy="1391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37235" y="3806741"/>
            <a:ext cx="5285243" cy="113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3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151" name="11110…"/>
          <p:cNvSpPr txBox="1"/>
          <p:nvPr/>
        </p:nvSpPr>
        <p:spPr>
          <a:xfrm>
            <a:off x="6541938" y="5378449"/>
            <a:ext cx="3197524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11110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11010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11000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00000</a:t>
            </a:r>
          </a:p>
        </p:txBody>
      </p:sp>
      <p:sp>
        <p:nvSpPr>
          <p:cNvPr id="1152" name="11000…"/>
          <p:cNvSpPr txBox="1"/>
          <p:nvPr/>
        </p:nvSpPr>
        <p:spPr>
          <a:xfrm>
            <a:off x="14644538" y="5378449"/>
            <a:ext cx="3197524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11000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11000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00100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00011</a:t>
            </a:r>
          </a:p>
        </p:txBody>
      </p:sp>
      <p:sp>
        <p:nvSpPr>
          <p:cNvPr id="1153" name="答案为1"/>
          <p:cNvSpPr txBox="1"/>
          <p:nvPr/>
        </p:nvSpPr>
        <p:spPr>
          <a:xfrm>
            <a:off x="6605885" y="11293009"/>
            <a:ext cx="306963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答案为1</a:t>
            </a:r>
          </a:p>
        </p:txBody>
      </p:sp>
      <p:sp>
        <p:nvSpPr>
          <p:cNvPr id="1154" name="答案为3"/>
          <p:cNvSpPr txBox="1"/>
          <p:nvPr/>
        </p:nvSpPr>
        <p:spPr>
          <a:xfrm>
            <a:off x="14708485" y="11293009"/>
            <a:ext cx="306963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答案为3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4" grpId="2"/>
      <p:bldP build="whole" bldLvl="1" animBg="1" rev="0" advAuto="0" spid="1153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157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8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59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0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1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2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3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4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5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6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7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8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9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0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1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2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3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4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5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6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179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0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1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2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3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4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5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6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7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8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9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0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1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2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3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4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5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6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7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8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201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2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3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4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5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6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7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8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9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0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1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2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3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4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5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6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7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8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9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0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"/>
          <p:cNvGrpSpPr/>
          <p:nvPr/>
        </p:nvGrpSpPr>
        <p:grpSpPr>
          <a:xfrm>
            <a:off x="847477" y="8243437"/>
            <a:ext cx="4389087" cy="4700573"/>
            <a:chOff x="0" y="0"/>
            <a:chExt cx="4389086" cy="4700572"/>
          </a:xfrm>
        </p:grpSpPr>
        <p:sp>
          <p:nvSpPr>
            <p:cNvPr id="169" name="Line"/>
            <p:cNvSpPr/>
            <p:nvPr/>
          </p:nvSpPr>
          <p:spPr>
            <a:xfrm flipV="1">
              <a:off x="2194543" y="225242"/>
              <a:ext cx="1" cy="33114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0" name="Line"/>
            <p:cNvSpPr/>
            <p:nvPr/>
          </p:nvSpPr>
          <p:spPr>
            <a:xfrm flipH="1" flipV="1">
              <a:off x="2107299" y="60296"/>
              <a:ext cx="1370314" cy="33063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1" name="Line"/>
            <p:cNvSpPr/>
            <p:nvPr/>
          </p:nvSpPr>
          <p:spPr>
            <a:xfrm flipV="1">
              <a:off x="899485" y="-1"/>
              <a:ext cx="1370540" cy="3426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72" name="ad"/>
            <p:cNvSpPr txBox="1"/>
            <p:nvPr/>
          </p:nvSpPr>
          <p:spPr>
            <a:xfrm>
              <a:off x="0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</a:t>
              </a:r>
            </a:p>
          </p:txBody>
        </p:sp>
        <p:sp>
          <p:nvSpPr>
            <p:cNvPr id="173" name="ae"/>
            <p:cNvSpPr txBox="1"/>
            <p:nvPr/>
          </p:nvSpPr>
          <p:spPr>
            <a:xfrm>
              <a:off x="1497531" y="3684571"/>
              <a:ext cx="139402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</a:t>
              </a:r>
            </a:p>
          </p:txBody>
        </p:sp>
        <p:sp>
          <p:nvSpPr>
            <p:cNvPr id="174" name="af"/>
            <p:cNvSpPr txBox="1"/>
            <p:nvPr/>
          </p:nvSpPr>
          <p:spPr>
            <a:xfrm>
              <a:off x="2995063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af</a:t>
              </a:r>
            </a:p>
          </p:txBody>
        </p:sp>
        <p:sp>
          <p:nvSpPr>
            <p:cNvPr id="175" name="d"/>
            <p:cNvSpPr txBox="1"/>
            <p:nvPr/>
          </p:nvSpPr>
          <p:spPr>
            <a:xfrm>
              <a:off x="458982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76" name="e"/>
            <p:cNvSpPr txBox="1"/>
            <p:nvPr/>
          </p:nvSpPr>
          <p:spPr>
            <a:xfrm>
              <a:off x="1679250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77" name="f"/>
            <p:cNvSpPr txBox="1"/>
            <p:nvPr/>
          </p:nvSpPr>
          <p:spPr>
            <a:xfrm>
              <a:off x="2899519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</a:t>
              </a:r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280020" y="4629319"/>
            <a:ext cx="10919043" cy="4331489"/>
            <a:chOff x="0" y="0"/>
            <a:chExt cx="10919042" cy="4331487"/>
          </a:xfrm>
        </p:grpSpPr>
        <p:sp>
          <p:nvSpPr>
            <p:cNvPr id="179" name="Line"/>
            <p:cNvSpPr/>
            <p:nvPr/>
          </p:nvSpPr>
          <p:spPr>
            <a:xfrm flipV="1">
              <a:off x="5476421" y="486560"/>
              <a:ext cx="1" cy="34842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0" name="Line"/>
            <p:cNvSpPr/>
            <p:nvPr/>
          </p:nvSpPr>
          <p:spPr>
            <a:xfrm flipH="1" flipV="1">
              <a:off x="5547330" y="126999"/>
              <a:ext cx="4450230" cy="3464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874170" y="0"/>
              <a:ext cx="4497923" cy="3464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82" name="3"/>
            <p:cNvSpPr/>
            <p:nvPr/>
          </p:nvSpPr>
          <p:spPr>
            <a:xfrm>
              <a:off x="0" y="2807487"/>
              <a:ext cx="1524000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3" name="3"/>
            <p:cNvSpPr/>
            <p:nvPr/>
          </p:nvSpPr>
          <p:spPr>
            <a:xfrm>
              <a:off x="9395042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4" name="a"/>
            <p:cNvSpPr txBox="1"/>
            <p:nvPr/>
          </p:nvSpPr>
          <p:spPr>
            <a:xfrm>
              <a:off x="1744238" y="923289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85" name="3"/>
            <p:cNvSpPr/>
            <p:nvPr/>
          </p:nvSpPr>
          <p:spPr>
            <a:xfrm>
              <a:off x="4714421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6" name="b"/>
            <p:cNvSpPr txBox="1"/>
            <p:nvPr/>
          </p:nvSpPr>
          <p:spPr>
            <a:xfrm>
              <a:off x="4630928" y="1351026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87" name="c"/>
            <p:cNvSpPr txBox="1"/>
            <p:nvPr/>
          </p:nvSpPr>
          <p:spPr>
            <a:xfrm>
              <a:off x="7517618" y="923289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189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1680" y="6174909"/>
            <a:ext cx="6557432" cy="53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digits = “23”"/>
          <p:cNvSpPr txBox="1"/>
          <p:nvPr/>
        </p:nvSpPr>
        <p:spPr>
          <a:xfrm>
            <a:off x="16216512" y="4308009"/>
            <a:ext cx="66560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digits = “23”</a:t>
            </a:r>
          </a:p>
        </p:txBody>
      </p:sp>
      <p:sp>
        <p:nvSpPr>
          <p:cNvPr id="192" name="2"/>
          <p:cNvSpPr/>
          <p:nvPr/>
        </p:nvSpPr>
        <p:spPr>
          <a:xfrm>
            <a:off x="6978674" y="398810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223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4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5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6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7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8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9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0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1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2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3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4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5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6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7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8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9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0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1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2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245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6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7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8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9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0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1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2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3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4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5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6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7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8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9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0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1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2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3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4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267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8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9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0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1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2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3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4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5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6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7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8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9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0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1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2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3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4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5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6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289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0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1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2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3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4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5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6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7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8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9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0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1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2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3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4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5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6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7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8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311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2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3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4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5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6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7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8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9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0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1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2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3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4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5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6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7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8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9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0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333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4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5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6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7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8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39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0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1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2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3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4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5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6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7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8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9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0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1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2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355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6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7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8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9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0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1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2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3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4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5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6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7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8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9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0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1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2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3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4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377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8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9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0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1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2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3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4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5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6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7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8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9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0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1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2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3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4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5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6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399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0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1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2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3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4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5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6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7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8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9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0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1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2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3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4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5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6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7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8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421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2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3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4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5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6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7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8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9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0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1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2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3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4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5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6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7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8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9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0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 flipV="1">
            <a:off x="12475030" y="84686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5" name="Line"/>
          <p:cNvSpPr/>
          <p:nvPr/>
        </p:nvSpPr>
        <p:spPr>
          <a:xfrm flipH="1" flipV="1">
            <a:off x="12387787" y="8303734"/>
            <a:ext cx="1370313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1179972" y="8243437"/>
            <a:ext cx="1370540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" name="Line"/>
          <p:cNvSpPr/>
          <p:nvPr/>
        </p:nvSpPr>
        <p:spPr>
          <a:xfrm flipV="1">
            <a:off x="7756441" y="8443280"/>
            <a:ext cx="1" cy="33114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8" name="Line"/>
          <p:cNvSpPr/>
          <p:nvPr/>
        </p:nvSpPr>
        <p:spPr>
          <a:xfrm flipH="1" flipV="1">
            <a:off x="7669198" y="8278334"/>
            <a:ext cx="1370314" cy="33063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9" name="Line"/>
          <p:cNvSpPr/>
          <p:nvPr/>
        </p:nvSpPr>
        <p:spPr>
          <a:xfrm flipV="1">
            <a:off x="6461383" y="8218037"/>
            <a:ext cx="1370541" cy="342692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0" name="d"/>
          <p:cNvSpPr txBox="1"/>
          <p:nvPr/>
        </p:nvSpPr>
        <p:spPr>
          <a:xfrm>
            <a:off x="6005112" y="9743364"/>
            <a:ext cx="103058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01" name="e"/>
          <p:cNvSpPr txBox="1"/>
          <p:nvPr/>
        </p:nvSpPr>
        <p:spPr>
          <a:xfrm>
            <a:off x="722538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02" name="f"/>
          <p:cNvSpPr txBox="1"/>
          <p:nvPr/>
        </p:nvSpPr>
        <p:spPr>
          <a:xfrm>
            <a:off x="8445650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03" name="d"/>
          <p:cNvSpPr txBox="1"/>
          <p:nvPr/>
        </p:nvSpPr>
        <p:spPr>
          <a:xfrm>
            <a:off x="10735302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04" name="e"/>
          <p:cNvSpPr txBox="1"/>
          <p:nvPr/>
        </p:nvSpPr>
        <p:spPr>
          <a:xfrm>
            <a:off x="11955571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05" name="f"/>
          <p:cNvSpPr txBox="1"/>
          <p:nvPr/>
        </p:nvSpPr>
        <p:spPr>
          <a:xfrm>
            <a:off x="13175839" y="9743364"/>
            <a:ext cx="103058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847477" y="8243437"/>
            <a:ext cx="4389087" cy="4700573"/>
            <a:chOff x="0" y="0"/>
            <a:chExt cx="4389086" cy="4700572"/>
          </a:xfrm>
        </p:grpSpPr>
        <p:sp>
          <p:nvSpPr>
            <p:cNvPr id="206" name="Line"/>
            <p:cNvSpPr/>
            <p:nvPr/>
          </p:nvSpPr>
          <p:spPr>
            <a:xfrm flipV="1">
              <a:off x="2194543" y="225242"/>
              <a:ext cx="1" cy="33114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7" name="Line"/>
            <p:cNvSpPr/>
            <p:nvPr/>
          </p:nvSpPr>
          <p:spPr>
            <a:xfrm flipH="1" flipV="1">
              <a:off x="2107299" y="60296"/>
              <a:ext cx="1370314" cy="33063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899485" y="-1"/>
              <a:ext cx="1370540" cy="3426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9" name="ad"/>
            <p:cNvSpPr txBox="1"/>
            <p:nvPr/>
          </p:nvSpPr>
          <p:spPr>
            <a:xfrm>
              <a:off x="0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</a:t>
              </a:r>
            </a:p>
          </p:txBody>
        </p:sp>
        <p:sp>
          <p:nvSpPr>
            <p:cNvPr id="210" name="ae"/>
            <p:cNvSpPr txBox="1"/>
            <p:nvPr/>
          </p:nvSpPr>
          <p:spPr>
            <a:xfrm>
              <a:off x="1497531" y="3684571"/>
              <a:ext cx="139402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</a:t>
              </a:r>
            </a:p>
          </p:txBody>
        </p:sp>
        <p:sp>
          <p:nvSpPr>
            <p:cNvPr id="211" name="af"/>
            <p:cNvSpPr txBox="1"/>
            <p:nvPr/>
          </p:nvSpPr>
          <p:spPr>
            <a:xfrm>
              <a:off x="2995063" y="3684571"/>
              <a:ext cx="1394024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af</a:t>
              </a:r>
            </a:p>
          </p:txBody>
        </p:sp>
        <p:sp>
          <p:nvSpPr>
            <p:cNvPr id="212" name="d"/>
            <p:cNvSpPr txBox="1"/>
            <p:nvPr/>
          </p:nvSpPr>
          <p:spPr>
            <a:xfrm>
              <a:off x="458982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213" name="e"/>
            <p:cNvSpPr txBox="1"/>
            <p:nvPr/>
          </p:nvSpPr>
          <p:spPr>
            <a:xfrm>
              <a:off x="1679250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214" name="f"/>
            <p:cNvSpPr txBox="1"/>
            <p:nvPr/>
          </p:nvSpPr>
          <p:spPr>
            <a:xfrm>
              <a:off x="2899519" y="1627171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2280020" y="4629319"/>
            <a:ext cx="10919043" cy="4331489"/>
            <a:chOff x="0" y="0"/>
            <a:chExt cx="10919042" cy="4331487"/>
          </a:xfrm>
        </p:grpSpPr>
        <p:sp>
          <p:nvSpPr>
            <p:cNvPr id="216" name="Line"/>
            <p:cNvSpPr/>
            <p:nvPr/>
          </p:nvSpPr>
          <p:spPr>
            <a:xfrm flipV="1">
              <a:off x="5476421" y="486560"/>
              <a:ext cx="1" cy="34842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7" name="Line"/>
            <p:cNvSpPr/>
            <p:nvPr/>
          </p:nvSpPr>
          <p:spPr>
            <a:xfrm flipH="1" flipV="1">
              <a:off x="5547330" y="126999"/>
              <a:ext cx="4450230" cy="3464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874170" y="0"/>
              <a:ext cx="4497923" cy="34641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9" name="3"/>
            <p:cNvSpPr/>
            <p:nvPr/>
          </p:nvSpPr>
          <p:spPr>
            <a:xfrm>
              <a:off x="0" y="2807487"/>
              <a:ext cx="1524000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0" name="3"/>
            <p:cNvSpPr/>
            <p:nvPr/>
          </p:nvSpPr>
          <p:spPr>
            <a:xfrm>
              <a:off x="9395042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1" name="a"/>
            <p:cNvSpPr txBox="1"/>
            <p:nvPr/>
          </p:nvSpPr>
          <p:spPr>
            <a:xfrm>
              <a:off x="1744238" y="923289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22" name="3"/>
            <p:cNvSpPr/>
            <p:nvPr/>
          </p:nvSpPr>
          <p:spPr>
            <a:xfrm>
              <a:off x="4714421" y="2807487"/>
              <a:ext cx="1524001" cy="1524001"/>
            </a:xfrm>
            <a:prstGeom prst="ellipse">
              <a:avLst/>
            </a:prstGeom>
            <a:solidFill>
              <a:srgbClr val="CA495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3" name="b"/>
            <p:cNvSpPr txBox="1"/>
            <p:nvPr/>
          </p:nvSpPr>
          <p:spPr>
            <a:xfrm>
              <a:off x="4630928" y="1351026"/>
              <a:ext cx="1030587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24" name="c"/>
            <p:cNvSpPr txBox="1"/>
            <p:nvPr/>
          </p:nvSpPr>
          <p:spPr>
            <a:xfrm>
              <a:off x="7517618" y="923289"/>
              <a:ext cx="1030586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50000"/>
                </a:lnSpc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</p:grpSp>
      <p:sp>
        <p:nvSpPr>
          <p:cNvPr id="226" name="bd"/>
          <p:cNvSpPr txBox="1"/>
          <p:nvPr/>
        </p:nvSpPr>
        <p:spPr>
          <a:xfrm>
            <a:off x="5561898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bd</a:t>
            </a:r>
          </a:p>
        </p:txBody>
      </p:sp>
      <p:sp>
        <p:nvSpPr>
          <p:cNvPr id="227" name="be"/>
          <p:cNvSpPr txBox="1"/>
          <p:nvPr/>
        </p:nvSpPr>
        <p:spPr>
          <a:xfrm>
            <a:off x="7059430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</a:t>
            </a:r>
          </a:p>
        </p:txBody>
      </p:sp>
      <p:sp>
        <p:nvSpPr>
          <p:cNvPr id="228" name="bf"/>
          <p:cNvSpPr txBox="1"/>
          <p:nvPr/>
        </p:nvSpPr>
        <p:spPr>
          <a:xfrm>
            <a:off x="8556961" y="119026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bf</a:t>
            </a:r>
          </a:p>
        </p:txBody>
      </p:sp>
      <p:sp>
        <p:nvSpPr>
          <p:cNvPr id="229" name="17. Letter Combinations of a Phone Number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 indent="187452" defTabSz="676909">
              <a:defRPr sz="82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17. Letter Combinations of a Phone Number</a:t>
            </a:r>
          </a:p>
        </p:txBody>
      </p:sp>
      <p:pic>
        <p:nvPicPr>
          <p:cNvPr id="23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1680" y="6174909"/>
            <a:ext cx="6557432" cy="531152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digits = “23”"/>
          <p:cNvSpPr txBox="1"/>
          <p:nvPr/>
        </p:nvSpPr>
        <p:spPr>
          <a:xfrm>
            <a:off x="16216512" y="4308009"/>
            <a:ext cx="66560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digits = “23”</a:t>
            </a:r>
          </a:p>
        </p:txBody>
      </p:sp>
      <p:sp>
        <p:nvSpPr>
          <p:cNvPr id="232" name="2"/>
          <p:cNvSpPr/>
          <p:nvPr/>
        </p:nvSpPr>
        <p:spPr>
          <a:xfrm>
            <a:off x="6978674" y="3988106"/>
            <a:ext cx="1524001" cy="1524001"/>
          </a:xfrm>
          <a:prstGeom prst="ellipse">
            <a:avLst/>
          </a:prstGeom>
          <a:solidFill>
            <a:srgbClr val="CA495A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3" name="cd"/>
          <p:cNvSpPr txBox="1"/>
          <p:nvPr/>
        </p:nvSpPr>
        <p:spPr>
          <a:xfrm>
            <a:off x="10280487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cd</a:t>
            </a:r>
          </a:p>
        </p:txBody>
      </p:sp>
      <p:sp>
        <p:nvSpPr>
          <p:cNvPr id="234" name="ce"/>
          <p:cNvSpPr txBox="1"/>
          <p:nvPr/>
        </p:nvSpPr>
        <p:spPr>
          <a:xfrm>
            <a:off x="1177801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</a:t>
            </a:r>
          </a:p>
        </p:txBody>
      </p:sp>
      <p:sp>
        <p:nvSpPr>
          <p:cNvPr id="235" name="cf"/>
          <p:cNvSpPr txBox="1"/>
          <p:nvPr/>
        </p:nvSpPr>
        <p:spPr>
          <a:xfrm>
            <a:off x="13275549" y="11928009"/>
            <a:ext cx="13940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443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4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5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6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7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8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9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0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1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2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3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4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5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6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7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8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9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0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1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2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465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6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7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8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9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0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1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2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3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4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5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6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7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8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9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0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1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2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3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4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487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8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9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0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1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2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3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4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5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6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7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8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9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0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1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2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3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4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5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6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200. Number of Island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200. Number of Islands</a:t>
            </a:r>
          </a:p>
        </p:txBody>
      </p:sp>
      <p:sp>
        <p:nvSpPr>
          <p:cNvPr id="1509" name="Square"/>
          <p:cNvSpPr/>
          <p:nvPr/>
        </p:nvSpPr>
        <p:spPr>
          <a:xfrm>
            <a:off x="112395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0" name="Square"/>
          <p:cNvSpPr/>
          <p:nvPr/>
        </p:nvSpPr>
        <p:spPr>
          <a:xfrm>
            <a:off x="132461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1" name="Square"/>
          <p:cNvSpPr/>
          <p:nvPr/>
        </p:nvSpPr>
        <p:spPr>
          <a:xfrm>
            <a:off x="152527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2" name="Square"/>
          <p:cNvSpPr/>
          <p:nvPr/>
        </p:nvSpPr>
        <p:spPr>
          <a:xfrm>
            <a:off x="152527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3" name="Square"/>
          <p:cNvSpPr/>
          <p:nvPr/>
        </p:nvSpPr>
        <p:spPr>
          <a:xfrm>
            <a:off x="152527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4" name="Square"/>
          <p:cNvSpPr/>
          <p:nvPr/>
        </p:nvSpPr>
        <p:spPr>
          <a:xfrm>
            <a:off x="72263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5" name="Square"/>
          <p:cNvSpPr/>
          <p:nvPr/>
        </p:nvSpPr>
        <p:spPr>
          <a:xfrm>
            <a:off x="92329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6" name="Square"/>
          <p:cNvSpPr/>
          <p:nvPr/>
        </p:nvSpPr>
        <p:spPr>
          <a:xfrm>
            <a:off x="11239500" y="106172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7" name="Square"/>
          <p:cNvSpPr/>
          <p:nvPr/>
        </p:nvSpPr>
        <p:spPr>
          <a:xfrm>
            <a:off x="11239500" y="86106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8" name="Square"/>
          <p:cNvSpPr/>
          <p:nvPr/>
        </p:nvSpPr>
        <p:spPr>
          <a:xfrm>
            <a:off x="132461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9" name="Square"/>
          <p:cNvSpPr/>
          <p:nvPr/>
        </p:nvSpPr>
        <p:spPr>
          <a:xfrm>
            <a:off x="15252700" y="106172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0" name="Square"/>
          <p:cNvSpPr/>
          <p:nvPr/>
        </p:nvSpPr>
        <p:spPr>
          <a:xfrm>
            <a:off x="72263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1" name="Square"/>
          <p:cNvSpPr/>
          <p:nvPr/>
        </p:nvSpPr>
        <p:spPr>
          <a:xfrm>
            <a:off x="9232900" y="86106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2" name="Square"/>
          <p:cNvSpPr/>
          <p:nvPr/>
        </p:nvSpPr>
        <p:spPr>
          <a:xfrm>
            <a:off x="72263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3" name="Square"/>
          <p:cNvSpPr/>
          <p:nvPr/>
        </p:nvSpPr>
        <p:spPr>
          <a:xfrm>
            <a:off x="9232900" y="66040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4" name="Square"/>
          <p:cNvSpPr/>
          <p:nvPr/>
        </p:nvSpPr>
        <p:spPr>
          <a:xfrm>
            <a:off x="72263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5" name="Square"/>
          <p:cNvSpPr/>
          <p:nvPr/>
        </p:nvSpPr>
        <p:spPr>
          <a:xfrm>
            <a:off x="9232900" y="4597400"/>
            <a:ext cx="1905000" cy="1905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6" name="Square"/>
          <p:cNvSpPr/>
          <p:nvPr/>
        </p:nvSpPr>
        <p:spPr>
          <a:xfrm>
            <a:off x="112395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7" name="Square"/>
          <p:cNvSpPr/>
          <p:nvPr/>
        </p:nvSpPr>
        <p:spPr>
          <a:xfrm>
            <a:off x="13246100" y="45974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8" name="Square"/>
          <p:cNvSpPr/>
          <p:nvPr/>
        </p:nvSpPr>
        <p:spPr>
          <a:xfrm>
            <a:off x="13246100" y="6604000"/>
            <a:ext cx="1905000" cy="1905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实践：解决200"/>
          <p:cNvSpPr txBox="1"/>
          <p:nvPr>
            <p:ph type="ctrTitle"/>
          </p:nvPr>
        </p:nvSpPr>
        <p:spPr>
          <a:xfrm>
            <a:off x="1778000" y="5772150"/>
            <a:ext cx="20828000" cy="21717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实践：解决200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130. Surrounded Regions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130. Surrounded Regions</a:t>
            </a:r>
          </a:p>
        </p:txBody>
      </p:sp>
      <p:sp>
        <p:nvSpPr>
          <p:cNvPr id="1533" name="给定一个二维数组，只含有X和O两个字符。找到所有被X包围的O字符组成的区域，将其中的O翻转成X。"/>
          <p:cNvSpPr txBox="1"/>
          <p:nvPr/>
        </p:nvSpPr>
        <p:spPr>
          <a:xfrm>
            <a:off x="665063" y="4130209"/>
            <a:ext cx="2305387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给定一个二维数组，只含有X和O两个字符。找到所有被X包围的O字符组成的区域，将其中的O翻转成X。</a:t>
            </a:r>
          </a:p>
        </p:txBody>
      </p:sp>
      <p:sp>
        <p:nvSpPr>
          <p:cNvPr id="1534" name="X X X X…"/>
          <p:cNvSpPr txBox="1"/>
          <p:nvPr/>
        </p:nvSpPr>
        <p:spPr>
          <a:xfrm>
            <a:off x="6774358" y="7562849"/>
            <a:ext cx="3977284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X X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O O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X O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O X X</a:t>
            </a:r>
          </a:p>
        </p:txBody>
      </p:sp>
      <p:sp>
        <p:nvSpPr>
          <p:cNvPr id="1535" name="X X X X…"/>
          <p:cNvSpPr txBox="1"/>
          <p:nvPr/>
        </p:nvSpPr>
        <p:spPr>
          <a:xfrm>
            <a:off x="13632358" y="7562849"/>
            <a:ext cx="3977284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X X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X X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X X X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X O X X</a:t>
            </a:r>
          </a:p>
        </p:txBody>
      </p:sp>
      <p:sp>
        <p:nvSpPr>
          <p:cNvPr id="1536" name="Arrow"/>
          <p:cNvSpPr/>
          <p:nvPr/>
        </p:nvSpPr>
        <p:spPr>
          <a:xfrm>
            <a:off x="11557000" y="9423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6" grpId="3"/>
      <p:bldP build="whole" bldLvl="1" animBg="1" rev="0" advAuto="0" spid="1534" grpId="2"/>
      <p:bldP build="whole" bldLvl="1" animBg="1" rev="0" advAuto="0" spid="1533" grpId="1"/>
      <p:bldP build="whole" bldLvl="1" animBg="1" rev="0" advAuto="0" spid="1535" grpId="4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417. Pacific Atlantic Water Flow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417. Pacific Atlantic Water Flow</a:t>
            </a:r>
          </a:p>
        </p:txBody>
      </p:sp>
      <p:sp>
        <p:nvSpPr>
          <p:cNvPr id="1539" name="给定一个二维数组，其中的数字代表其地形高度。假设左上角为太平洋；右下角为大西洋。水可以向上下左右四个方向的同等高度或者更低高度流动。求出二维数组中水可以同时流向太平洋和大西洋的地形坐标。"/>
          <p:cNvSpPr txBox="1"/>
          <p:nvPr/>
        </p:nvSpPr>
        <p:spPr>
          <a:xfrm>
            <a:off x="665063" y="5854700"/>
            <a:ext cx="23053874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给定一个二维数组，其中的数字代表其地形高度。假设左上角为太平洋；右下角为大西洋。水可以向上下左右四个方向的同等高度或者更低高度流动。求出二维数组中水可以同时流向太平洋和大西洋的地形坐标。</a:t>
            </a:r>
          </a:p>
        </p:txBody>
      </p:sp>
      <p:pic>
        <p:nvPicPr>
          <p:cNvPr id="1540" name="pasted-image.jpg" descr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488" y="3701212"/>
            <a:ext cx="3963824" cy="217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9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417. Pacific Atlantic Water Flow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417. Pacific Atlantic Water Flow</a:t>
            </a:r>
          </a:p>
        </p:txBody>
      </p:sp>
      <p:sp>
        <p:nvSpPr>
          <p:cNvPr id="1543" name="Pacific   ~   ~   ~   ~   ~…"/>
          <p:cNvSpPr txBox="1"/>
          <p:nvPr/>
        </p:nvSpPr>
        <p:spPr>
          <a:xfrm>
            <a:off x="3813918" y="4013200"/>
            <a:ext cx="16756163" cy="899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Pacific   ~   ~   ~   ~   ~ 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1   2   2   3   5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3   2   3   4   4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2   4   5   3   1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6   7   1   4   5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5   1   1   2   4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   *   *   *   *   * Atlantic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417. Pacific Atlantic Water Flow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417. Pacific Atlantic Water Flow</a:t>
            </a:r>
          </a:p>
        </p:txBody>
      </p:sp>
      <p:sp>
        <p:nvSpPr>
          <p:cNvPr id="1546" name="Pacific   ~   ~   ~   ~   ~…"/>
          <p:cNvSpPr txBox="1"/>
          <p:nvPr/>
        </p:nvSpPr>
        <p:spPr>
          <a:xfrm>
            <a:off x="3813918" y="4013200"/>
            <a:ext cx="16756163" cy="899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Pacific   ~   ~   ~   ~   ~ 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1   2   2   3  (5)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3   2   3  (4) (4)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2   4  (5)  3   1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(6) (7)  1   4   5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(5)  1   1   2   4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   *   *   *   *   * Atlantic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417. Pacific Atlantic Water Flow"/>
          <p:cNvSpPr txBox="1"/>
          <p:nvPr>
            <p:ph type="ctrTitle"/>
          </p:nvPr>
        </p:nvSpPr>
        <p:spPr>
          <a:xfrm>
            <a:off x="1778000" y="571500"/>
            <a:ext cx="20828000" cy="2028825"/>
          </a:xfrm>
          <a:prstGeom prst="rect">
            <a:avLst/>
          </a:prstGeom>
        </p:spPr>
        <p:txBody>
          <a:bodyPr/>
          <a:lstStyle/>
          <a:p>
            <a:pPr lvl="1">
              <a:defRPr sz="10000">
                <a:solidFill>
                  <a:srgbClr val="C939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417. Pacific Atlantic Water Flow</a:t>
            </a:r>
          </a:p>
        </p:txBody>
      </p:sp>
      <p:sp>
        <p:nvSpPr>
          <p:cNvPr id="1549" name="Pacific   ~   ~   ~   ~   ~…"/>
          <p:cNvSpPr txBox="1"/>
          <p:nvPr/>
        </p:nvSpPr>
        <p:spPr>
          <a:xfrm>
            <a:off x="816718" y="3987800"/>
            <a:ext cx="16756163" cy="899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Pacific   ~   ~   ~   ~   ~ 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1   2   2   3  (5)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3   2   3  (4) (4)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 2   4  (5)  3   1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(6) (7)  1   4   5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~ (5)  1   1   2   4  *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         *   *   *   *   * Atlantic</a:t>
            </a:r>
          </a:p>
        </p:txBody>
      </p:sp>
      <p:sp>
        <p:nvSpPr>
          <p:cNvPr id="1550" name="[[0, 4],…"/>
          <p:cNvSpPr txBox="1"/>
          <p:nvPr/>
        </p:nvSpPr>
        <p:spPr>
          <a:xfrm>
            <a:off x="19536519" y="3987800"/>
            <a:ext cx="6738839" cy="899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[[0, 4],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[1, 3],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[1, 4],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[2, 2],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[3, 0],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[3, 1],</a:t>
            </a:r>
          </a:p>
          <a:p>
            <a:pPr algn="l">
              <a:lnSpc>
                <a:spcPct val="150000"/>
              </a:lnSpc>
              <a:defRPr sz="6000">
                <a:latin typeface="Menlo"/>
                <a:ea typeface="Menlo"/>
                <a:cs typeface="Menlo"/>
                <a:sym typeface="Menlo"/>
              </a:defRPr>
            </a:pPr>
            <a:r>
              <a:t> [4, 0]]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0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